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1" r:id="rId2"/>
    <p:sldId id="257" r:id="rId3"/>
    <p:sldId id="258" r:id="rId4"/>
    <p:sldId id="259" r:id="rId5"/>
    <p:sldId id="260" r:id="rId6"/>
    <p:sldId id="261" r:id="rId7"/>
    <p:sldId id="276" r:id="rId8"/>
    <p:sldId id="277" r:id="rId9"/>
    <p:sldId id="278" r:id="rId10"/>
    <p:sldId id="280" r:id="rId11"/>
    <p:sldId id="281" r:id="rId12"/>
    <p:sldId id="284" r:id="rId13"/>
    <p:sldId id="285" r:id="rId14"/>
    <p:sldId id="279" r:id="rId15"/>
    <p:sldId id="282" r:id="rId16"/>
    <p:sldId id="283" r:id="rId17"/>
    <p:sldId id="270" r:id="rId18"/>
    <p:sldId id="271" r:id="rId19"/>
    <p:sldId id="289" r:id="rId20"/>
    <p:sldId id="286" r:id="rId21"/>
    <p:sldId id="287" r:id="rId22"/>
    <p:sldId id="288" r:id="rId23"/>
    <p:sldId id="272" r:id="rId24"/>
    <p:sldId id="290" r:id="rId25"/>
    <p:sldId id="292" r:id="rId26"/>
    <p:sldId id="291" r:id="rId27"/>
    <p:sldId id="293" r:id="rId28"/>
    <p:sldId id="294" r:id="rId29"/>
    <p:sldId id="295" r:id="rId30"/>
    <p:sldId id="298" r:id="rId31"/>
    <p:sldId id="296" r:id="rId32"/>
    <p:sldId id="297" r:id="rId33"/>
    <p:sldId id="299" r:id="rId34"/>
    <p:sldId id="300" r:id="rId35"/>
    <p:sldId id="301" r:id="rId36"/>
    <p:sldId id="302" r:id="rId37"/>
    <p:sldId id="303" r:id="rId38"/>
    <p:sldId id="304" r:id="rId39"/>
    <p:sldId id="306" r:id="rId40"/>
    <p:sldId id="305" r:id="rId41"/>
    <p:sldId id="307" r:id="rId42"/>
    <p:sldId id="309" r:id="rId43"/>
    <p:sldId id="310"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49" autoAdjust="0"/>
    <p:restoredTop sz="94660"/>
  </p:normalViewPr>
  <p:slideViewPr>
    <p:cSldViewPr>
      <p:cViewPr varScale="1">
        <p:scale>
          <a:sx n="70" d="100"/>
          <a:sy n="70" d="100"/>
        </p:scale>
        <p:origin x="138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B7593D40-3AD8-43FD-B1EF-62A9525042F0}" type="datetimeFigureOut">
              <a:rPr lang="en-CA" smtClean="0"/>
              <a:pPr/>
              <a:t>15/03/2014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655BC25-A8AF-42CA-B246-44433FA9FF19}"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B7593D40-3AD8-43FD-B1EF-62A9525042F0}" type="datetimeFigureOut">
              <a:rPr lang="en-CA" smtClean="0"/>
              <a:pPr/>
              <a:t>15/03/2014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655BC25-A8AF-42CA-B246-44433FA9FF19}"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B7593D40-3AD8-43FD-B1EF-62A9525042F0}" type="datetimeFigureOut">
              <a:rPr lang="en-CA" smtClean="0"/>
              <a:pPr/>
              <a:t>15/03/2014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655BC25-A8AF-42CA-B246-44433FA9FF19}"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B7593D40-3AD8-43FD-B1EF-62A9525042F0}" type="datetimeFigureOut">
              <a:rPr lang="en-CA" smtClean="0"/>
              <a:pPr/>
              <a:t>15/03/2014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655BC25-A8AF-42CA-B246-44433FA9FF19}"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7593D40-3AD8-43FD-B1EF-62A9525042F0}" type="datetimeFigureOut">
              <a:rPr lang="en-CA" smtClean="0"/>
              <a:pPr/>
              <a:t>15/03/2014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D655BC25-A8AF-42CA-B246-44433FA9FF19}"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B7593D40-3AD8-43FD-B1EF-62A9525042F0}" type="datetimeFigureOut">
              <a:rPr lang="en-CA" smtClean="0"/>
              <a:pPr/>
              <a:t>15/03/2014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655BC25-A8AF-42CA-B246-44433FA9FF19}"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B7593D40-3AD8-43FD-B1EF-62A9525042F0}" type="datetimeFigureOut">
              <a:rPr lang="en-CA" smtClean="0"/>
              <a:pPr/>
              <a:t>15/03/2014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D655BC25-A8AF-42CA-B246-44433FA9FF19}"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B7593D40-3AD8-43FD-B1EF-62A9525042F0}" type="datetimeFigureOut">
              <a:rPr lang="en-CA" smtClean="0"/>
              <a:pPr/>
              <a:t>15/03/2014</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D655BC25-A8AF-42CA-B246-44433FA9FF19}"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593D40-3AD8-43FD-B1EF-62A9525042F0}" type="datetimeFigureOut">
              <a:rPr lang="en-CA" smtClean="0"/>
              <a:pPr/>
              <a:t>15/03/2014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D655BC25-A8AF-42CA-B246-44433FA9FF19}"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593D40-3AD8-43FD-B1EF-62A9525042F0}" type="datetimeFigureOut">
              <a:rPr lang="en-CA" smtClean="0"/>
              <a:pPr/>
              <a:t>15/03/2014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655BC25-A8AF-42CA-B246-44433FA9FF19}"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7593D40-3AD8-43FD-B1EF-62A9525042F0}" type="datetimeFigureOut">
              <a:rPr lang="en-CA" smtClean="0"/>
              <a:pPr/>
              <a:t>15/03/2014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D655BC25-A8AF-42CA-B246-44433FA9FF19}"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593D40-3AD8-43FD-B1EF-62A9525042F0}" type="datetimeFigureOut">
              <a:rPr lang="en-CA" smtClean="0"/>
              <a:pPr/>
              <a:t>15/03/2014</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55BC25-A8AF-42CA-B246-44433FA9FF19}"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huffingtonpost.ca/2012/02/17/canada-manufacturing-sales-jobs-missing_n_1283505.html"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ca/imgres?q=northern+canadian+landscape&amp;start=182&amp;hl=en&amp;biw=1245&amp;bih=589&amp;addh=36&amp;tbm=isch&amp;tbnid=xCXNqSRlyK3kRM:&amp;imgrefurl=http://naturecanadablog.blogspot.com/2009_11_01_archive.html&amp;docid=69W8gQvBwt6fSM&amp;imgurl=http://1.bp.blogspot.com/_6_FjyqvwNNE/Sw7yS_rRveI/AAAAAAAAAJo/OnLWTk4brKU/s1600/2008_0309Cartwright0248.JPG&amp;w=1600&amp;h=1200&amp;ei=bp4UUIrhMofY6wHwjICQAg&amp;zoom=1"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http://www.sustreport.org/images/charts/can_pop.gif" TargetMode="External"/><Relationship Id="rId2" Type="http://schemas.openxmlformats.org/officeDocument/2006/relationships/hyperlink" Target="http://www.google.ca/imgres?q=ottawa+queensway&amp;start=87&amp;hl=en&amp;biw=985&amp;bih=466&amp;tbm=isch&amp;tbnid=9X4fBGwB-EN_OM:&amp;imgrefurl=http://www.ottawacitizen.com/business/Where+growing/6492885/story.html&amp;docid=_pkNZO-5fm5jKM&amp;imgurl=http://www.ottawacitizen.com/6492886.bin&amp;w=619&amp;h=404&amp;ei=-vUVUM2zPIn06AHYhIDQAQ&amp;zoom=1" TargetMode="External"/><Relationship Id="rId1" Type="http://schemas.openxmlformats.org/officeDocument/2006/relationships/slideLayout" Target="../slideLayouts/slideLayout7.xml"/><Relationship Id="rId6" Type="http://schemas.openxmlformats.org/officeDocument/2006/relationships/image" Target="../media/image5.gif"/><Relationship Id="rId5" Type="http://schemas.openxmlformats.org/officeDocument/2006/relationships/image" Target="../media/image4.jpeg"/><Relationship Id="rId4" Type="http://schemas.openxmlformats.org/officeDocument/2006/relationships/hyperlink" Target="http://www.google.ca/imgres?q=ottawa+beaver+pond+clear+cut&amp;hl=en&amp;biw=985&amp;bih=466&amp;tbm=isch&amp;tbnid=kcETeB3eA96duM:&amp;imgrefurl=http://lecanadian.com/tag/kanata/&amp;docid=ORB7YDRkrAHbFM&amp;imgurl=http://images.ctv.ca/archives/CTVNews/img2/20110131/600_ott_clear_cutting_1_110131_430241.jpg?2&amp;w=430&amp;h=241&amp;ei=cvcVUKPZEqq86QGkroCwCw&amp;zoom=1"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https://scontent-b-lga.xx.fbcdn.net/hphotos-prn2/s403x403/7905_700275213324226_1719747199_n.jpg" TargetMode="External"/><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www.cosewic.gc.ca/rpts/Full_List_Species.htm"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birds.audubon.org/common-birds-decline"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proquest.umi.com/pqdweb?RQT=572&amp;VType=PQD&amp;VName=PQD&amp;VInst=PROD&amp;pmid=72990&amp;pcid=33150361&amp;SrchMode=3&amp;aid=6" TargetMode="External"/><Relationship Id="rId2" Type="http://schemas.openxmlformats.org/officeDocument/2006/relationships/hyperlink" Target="http://proquest.umi.com/pqdweb?RQT=318&amp;pmid=72990&amp;TS=1193694954&amp;clientId=26918&amp;VInst=PROD&amp;VName=PQD&amp;VType=PQD"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com/imgres?start=120&amp;biw=1920&amp;bih=978&amp;tbm=isch&amp;tbnid=uADnNEurCRschM:&amp;imgrefurl=http://www.theguardian.com/commentisfree/2011/aug/22/economic-growth-environment&amp;docid=KC62IfzzgIHjfM&amp;imgurl=http://static.guim.co.uk/sys-images/Guardian/Pix/pictures/2011/8/22/1314038902275/Daniel-Pudles-23082011-005.jpg&amp;w=460&amp;h=276&amp;ei=IKzRUt_HK-H4yAHO54CQBA&amp;zoom=1&amp;ved=0CJIBEIQcMC84ZA&amp;iact=rc&amp;dur=577&amp;page=4&amp;ndsp=41" TargetMode="Externa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4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71600" y="1268760"/>
            <a:ext cx="7200800" cy="2831544"/>
          </a:xfrm>
          <a:prstGeom prst="rect">
            <a:avLst/>
          </a:prstGeom>
          <a:effectLst>
            <a:glow rad="228600">
              <a:schemeClr val="accent6">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gn="ctr"/>
            <a:r>
              <a:rPr lang="en-CA" sz="4400" dirty="0" smtClean="0"/>
              <a:t>Canada’s Immigration Policy: </a:t>
            </a:r>
            <a:br>
              <a:rPr lang="en-CA" sz="4400" dirty="0" smtClean="0"/>
            </a:br>
            <a:r>
              <a:rPr lang="en-CA" sz="4400" dirty="0" smtClean="0"/>
              <a:t>Where is it taking us?</a:t>
            </a:r>
          </a:p>
          <a:p>
            <a:endParaRPr lang="en-CA" dirty="0" smtClean="0"/>
          </a:p>
          <a:p>
            <a:endParaRPr lang="en-CA" dirty="0" smtClean="0"/>
          </a:p>
          <a:p>
            <a:pPr algn="ctr"/>
            <a:r>
              <a:rPr lang="en-CA" sz="3600" dirty="0" smtClean="0"/>
              <a:t>The Need for a Cost Benefit Analysis</a:t>
            </a:r>
            <a:endParaRPr lang="en-CA" dirty="0" smtClean="0"/>
          </a:p>
          <a:p>
            <a:endParaRPr lang="en-CA" dirty="0" smtClean="0"/>
          </a:p>
        </p:txBody>
      </p:sp>
      <p:sp>
        <p:nvSpPr>
          <p:cNvPr id="6" name="TextBox 5"/>
          <p:cNvSpPr txBox="1"/>
          <p:nvPr/>
        </p:nvSpPr>
        <p:spPr>
          <a:xfrm>
            <a:off x="2339752" y="4869160"/>
            <a:ext cx="5040560" cy="1200329"/>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CA" dirty="0" smtClean="0"/>
              <a:t>Madeline Weld</a:t>
            </a:r>
          </a:p>
          <a:p>
            <a:pPr algn="ctr"/>
            <a:r>
              <a:rPr lang="en-CA" dirty="0" smtClean="0"/>
              <a:t>Population Institute Canada</a:t>
            </a:r>
          </a:p>
          <a:p>
            <a:pPr algn="ctr"/>
            <a:r>
              <a:rPr lang="en-CA" dirty="0" smtClean="0"/>
              <a:t>Presentation to POGG, Ottawa, Ontario</a:t>
            </a:r>
          </a:p>
          <a:p>
            <a:pPr algn="ctr"/>
            <a:r>
              <a:rPr lang="en-CA" dirty="0" smtClean="0"/>
              <a:t>January 18, 2014</a:t>
            </a:r>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a:bodyPr>
          <a:lstStyle/>
          <a:p>
            <a:r>
              <a:rPr lang="en-CA" sz="3200" b="1" dirty="0" smtClean="0"/>
              <a:t>Intelligence Advisory Committee confidential report to the Privy Council (cont’d) </a:t>
            </a:r>
            <a:endParaRPr lang="en-CA" sz="3200" b="1"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chor="ctr">
            <a:normAutofit/>
          </a:bodyPr>
          <a:lstStyle/>
          <a:p>
            <a:r>
              <a:rPr lang="en-CA" sz="2800" dirty="0" smtClean="0"/>
              <a:t>“Although Canada’s population is not large in world terms, </a:t>
            </a:r>
            <a:r>
              <a:rPr lang="en-CA" sz="2800" dirty="0" smtClean="0">
                <a:solidFill>
                  <a:srgbClr val="FF0000"/>
                </a:solidFill>
              </a:rPr>
              <a:t>its concentration in various areas has already put stress upon regional environments in many ways</a:t>
            </a:r>
            <a:r>
              <a:rPr lang="en-CA" sz="2800" dirty="0" smtClean="0"/>
              <a:t>. Canada can expect to have increasing numbers of environmental refugees requesting immigration to Canada, while regional movements of the population at home, as from idle fishing areas, will add further to population stresses within the country.”</a:t>
            </a:r>
          </a:p>
          <a:p>
            <a:endParaRPr lang="en-C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en-CA" sz="3100" dirty="0" smtClean="0"/>
              <a:t/>
            </a:r>
            <a:br>
              <a:rPr lang="en-CA" sz="3100" dirty="0" smtClean="0"/>
            </a:br>
            <a:r>
              <a:rPr lang="en-CA" sz="3600" b="1" dirty="0" smtClean="0"/>
              <a:t>But hasn’t a growing population benefitted Canada economically?</a:t>
            </a:r>
            <a:r>
              <a:rPr lang="en-CA" dirty="0" smtClean="0"/>
              <a:t/>
            </a:r>
            <a:br>
              <a:rPr lang="en-CA" dirty="0" smtClean="0"/>
            </a:br>
            <a:endParaRPr lang="en-CA"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85000" lnSpcReduction="20000"/>
          </a:bodyPr>
          <a:lstStyle/>
          <a:p>
            <a:pPr>
              <a:buNone/>
            </a:pPr>
            <a:r>
              <a:rPr lang="en-CA" dirty="0" smtClean="0"/>
              <a:t>Statistics Canada 2006 Census: </a:t>
            </a:r>
          </a:p>
          <a:p>
            <a:endParaRPr lang="en-CA" dirty="0" smtClean="0"/>
          </a:p>
          <a:p>
            <a:r>
              <a:rPr lang="en-CA" dirty="0" smtClean="0"/>
              <a:t>The median earnings of Canadians (in constant 2005 $) increased by 0.1% between 1980 and 2005 (i.e., ~nil).</a:t>
            </a:r>
          </a:p>
          <a:p>
            <a:endParaRPr lang="en-CA" dirty="0" smtClean="0"/>
          </a:p>
          <a:p>
            <a:r>
              <a:rPr lang="en-CA" dirty="0" smtClean="0"/>
              <a:t>The earnings of the poorest quintile fell by 20.6%.</a:t>
            </a:r>
          </a:p>
          <a:p>
            <a:endParaRPr lang="en-CA" dirty="0" smtClean="0"/>
          </a:p>
          <a:p>
            <a:r>
              <a:rPr lang="en-CA" dirty="0" smtClean="0"/>
              <a:t>The earnings of the richest quintile rose by 16.4%.</a:t>
            </a:r>
          </a:p>
          <a:p>
            <a:endParaRPr lang="en-CA" dirty="0" smtClean="0"/>
          </a:p>
          <a:p>
            <a:pPr>
              <a:buNone/>
            </a:pPr>
            <a:r>
              <a:rPr lang="en-CA" dirty="0" smtClean="0"/>
              <a:t>All population growth did is redistribute the wealth to the rich (who own the growth-promoting media). </a:t>
            </a:r>
          </a:p>
          <a:p>
            <a:endParaRPr lang="en-C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a:bodyPr>
          <a:lstStyle/>
          <a:p>
            <a:r>
              <a:rPr lang="en-CA" sz="3200" b="1" dirty="0" smtClean="0"/>
              <a:t>Economic benefits of Canada’s population growth (cont’d)</a:t>
            </a:r>
            <a:endParaRPr lang="en-CA" sz="3200" b="1" dirty="0"/>
          </a:p>
        </p:txBody>
      </p:sp>
      <p:sp>
        <p:nvSpPr>
          <p:cNvPr id="3" name="Content Placeholder 2"/>
          <p:cNvSpPr>
            <a:spLocks noGrp="1"/>
          </p:cNvSpPr>
          <p:nvPr>
            <p:ph idx="1"/>
          </p:nvPr>
        </p:nvSpPr>
        <p:spPr>
          <a:xfrm>
            <a:off x="457200" y="1600200"/>
            <a:ext cx="8229600" cy="4637112"/>
          </a:xfr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chor="ctr">
            <a:normAutofit fontScale="25000" lnSpcReduction="20000"/>
          </a:bodyPr>
          <a:lstStyle/>
          <a:p>
            <a:endParaRPr lang="en-CA" sz="2800" dirty="0" smtClean="0"/>
          </a:p>
          <a:p>
            <a:endParaRPr lang="en-CA" sz="2800" dirty="0" smtClean="0"/>
          </a:p>
          <a:p>
            <a:endParaRPr lang="en-CA" sz="2800" dirty="0" smtClean="0"/>
          </a:p>
          <a:p>
            <a:r>
              <a:rPr lang="en-CA" sz="11200" dirty="0" smtClean="0"/>
              <a:t>Less than 20% of immigrants are selected on the basis of skills. The remainder are nuclear family members or fall under the “family re-unification” category (e.g., parents) or other categories.</a:t>
            </a:r>
          </a:p>
          <a:p>
            <a:r>
              <a:rPr lang="en-CA" sz="11200" dirty="0" smtClean="0"/>
              <a:t>In recent decades, the earnings of recent immigrants have fallen far behind those of native-born Canadians or more established immigrants.</a:t>
            </a:r>
          </a:p>
          <a:p>
            <a:r>
              <a:rPr lang="en-CA" sz="11200" dirty="0" smtClean="0"/>
              <a:t>An economic study calculated that recent immigrants receive $18 – 23 billion more in government assistance (e.g., language and skills training, welfare)  than they pay in taxes.                 </a:t>
            </a:r>
          </a:p>
          <a:p>
            <a:pPr>
              <a:buNone/>
            </a:pPr>
            <a:r>
              <a:rPr lang="en-CA" sz="8000" dirty="0" smtClean="0"/>
              <a:t>     (H. Grubel &amp; P. Grady, 2011, Immigration and the Canadian Welfare State)</a:t>
            </a:r>
          </a:p>
          <a:p>
            <a:endParaRPr lang="en-CA" sz="2800" dirty="0" smtClean="0"/>
          </a:p>
          <a:p>
            <a:endParaRPr lang="en-CA" sz="2800" dirty="0" smtClean="0"/>
          </a:p>
          <a:p>
            <a:endParaRPr lang="en-C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a:bodyPr>
          <a:lstStyle/>
          <a:p>
            <a:r>
              <a:rPr lang="en-CA" sz="3200" b="1" dirty="0" smtClean="0"/>
              <a:t>Economic benefits of Canada’s population growth (cont’d)</a:t>
            </a:r>
            <a:endParaRPr lang="en-CA" sz="3200" b="1" dirty="0"/>
          </a:p>
        </p:txBody>
      </p:sp>
      <p:sp>
        <p:nvSpPr>
          <p:cNvPr id="3" name="Content Placeholder 2"/>
          <p:cNvSpPr>
            <a:spLocks noGrp="1"/>
          </p:cNvSpPr>
          <p:nvPr>
            <p:ph idx="1"/>
          </p:nvPr>
        </p:nvSpPr>
        <p:spPr>
          <a:xfrm>
            <a:off x="457200" y="1600200"/>
            <a:ext cx="8229600" cy="4925144"/>
          </a:xfr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chor="ctr">
            <a:normAutofit fontScale="25000" lnSpcReduction="20000"/>
          </a:bodyPr>
          <a:lstStyle/>
          <a:p>
            <a:endParaRPr lang="en-CA" sz="9600" dirty="0" smtClean="0"/>
          </a:p>
          <a:p>
            <a:r>
              <a:rPr lang="en-CA" sz="9600" dirty="0" smtClean="0"/>
              <a:t>Number 1 destination is Toronto. If mass immigration is so good for the economy, why did Ontario change from a donor to a recipient of federal equalization payments?</a:t>
            </a:r>
          </a:p>
          <a:p>
            <a:r>
              <a:rPr lang="en-CA" sz="9600" dirty="0" smtClean="0"/>
              <a:t>Ontario has lost over 300,000 manufacturing jobs in the last decade; unemployment remains high; 16.5% among youth.</a:t>
            </a:r>
          </a:p>
          <a:p>
            <a:r>
              <a:rPr lang="en-CA" sz="9600" dirty="0" smtClean="0"/>
              <a:t>Despite continued high unemployment, those labour shortages keep looming in the minds of politicians.</a:t>
            </a:r>
          </a:p>
          <a:p>
            <a:r>
              <a:rPr lang="en-CA" sz="9600" dirty="0" smtClean="0"/>
              <a:t>“Those who once made a  living wage at places like Heinz, Kellogg's and Canada Post will be forced to compete with ever increasing numbers of New Canadians, who like them, will be lucky to cobble together part-time jobs at miserable wages just to get by.” (Tim Murray, email 12 December 2013)</a:t>
            </a:r>
          </a:p>
          <a:p>
            <a:endParaRPr lang="en-CA" sz="6200" dirty="0" smtClean="0"/>
          </a:p>
          <a:p>
            <a:pPr>
              <a:buNone/>
            </a:pPr>
            <a:endParaRPr lang="en-CA" sz="6200" dirty="0" smtClean="0"/>
          </a:p>
          <a:p>
            <a:endParaRPr lang="en-C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i.huffpost.com/gen/503454/CANADA-MANUFACTURING-EMPLOYMENT.jpg"/>
          <p:cNvPicPr>
            <a:picLocks noChangeAspect="1" noChangeArrowheads="1"/>
          </p:cNvPicPr>
          <p:nvPr/>
        </p:nvPicPr>
        <p:blipFill>
          <a:blip r:embed="rId2" cstate="print"/>
          <a:srcRect/>
          <a:stretch>
            <a:fillRect/>
          </a:stretch>
        </p:blipFill>
        <p:spPr bwMode="auto">
          <a:xfrm>
            <a:off x="1619672" y="1412776"/>
            <a:ext cx="5715000" cy="3810001"/>
          </a:xfrm>
          <a:prstGeom prst="rect">
            <a:avLst/>
          </a:prstGeom>
          <a:noFill/>
        </p:spPr>
      </p:pic>
      <p:sp>
        <p:nvSpPr>
          <p:cNvPr id="8" name="TextBox 7"/>
          <p:cNvSpPr txBox="1"/>
          <p:nvPr/>
        </p:nvSpPr>
        <p:spPr>
          <a:xfrm>
            <a:off x="971600" y="5661248"/>
            <a:ext cx="7344816" cy="276999"/>
          </a:xfrm>
          <a:prstGeom prst="rect">
            <a:avLst/>
          </a:prstGeom>
          <a:noFill/>
        </p:spPr>
        <p:txBody>
          <a:bodyPr wrap="square" rtlCol="0">
            <a:spAutoFit/>
          </a:bodyPr>
          <a:lstStyle/>
          <a:p>
            <a:pPr algn="ctr"/>
            <a:r>
              <a:rPr lang="en-CA" sz="1200" dirty="0" smtClean="0">
                <a:hlinkClick r:id="rId3"/>
              </a:rPr>
              <a:t>http://www.huffingtonpost.ca/2012/02/17/canada-manufacturing-sales-jobs-missing_n_1283505.html</a:t>
            </a:r>
            <a:endParaRPr lang="en-CA" sz="1200" dirty="0"/>
          </a:p>
        </p:txBody>
      </p:sp>
      <p:sp>
        <p:nvSpPr>
          <p:cNvPr id="9" name="TextBox 8"/>
          <p:cNvSpPr txBox="1"/>
          <p:nvPr/>
        </p:nvSpPr>
        <p:spPr>
          <a:xfrm>
            <a:off x="755576" y="332656"/>
            <a:ext cx="7776864" cy="646331"/>
          </a:xfrm>
          <a:prstGeom prst="rect">
            <a:avLst/>
          </a:prstGeom>
          <a:noFill/>
        </p:spPr>
        <p:txBody>
          <a:bodyPr wrap="square" rtlCol="0">
            <a:spAutoFit/>
          </a:bodyPr>
          <a:lstStyle/>
          <a:p>
            <a:pPr algn="ctr"/>
            <a:r>
              <a:rPr lang="en-CA" b="1" dirty="0" smtClean="0"/>
              <a:t>Canada Manufacturing Jobs: Sales Are Back, But 200,000 Jobs Are Missing</a:t>
            </a:r>
          </a:p>
          <a:p>
            <a:pPr algn="ctr"/>
            <a:r>
              <a:rPr lang="en-CA" b="1" dirty="0" smtClean="0"/>
              <a:t>Rachel </a:t>
            </a:r>
            <a:r>
              <a:rPr lang="en-CA" b="1" dirty="0" err="1" smtClean="0"/>
              <a:t>Mendleson</a:t>
            </a:r>
            <a:r>
              <a:rPr lang="en-CA" b="1" dirty="0" smtClean="0"/>
              <a:t>, Huffington Post   </a:t>
            </a:r>
            <a:r>
              <a:rPr lang="en-CA" dirty="0" smtClean="0"/>
              <a:t>02/17/2012 </a:t>
            </a:r>
            <a:endParaRPr lang="en-CA"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en-CA" dirty="0" smtClean="0"/>
              <a:t>How about that aging population?</a:t>
            </a:r>
            <a:endParaRPr lang="en-CA"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85000" lnSpcReduction="20000"/>
          </a:bodyPr>
          <a:lstStyle/>
          <a:p>
            <a:pPr>
              <a:buNone/>
            </a:pPr>
            <a:r>
              <a:rPr lang="en-CA" dirty="0" smtClean="0"/>
              <a:t>All studies to date show that immigration has little impact on age structure of Canadians:</a:t>
            </a:r>
          </a:p>
          <a:p>
            <a:endParaRPr lang="en-CA" dirty="0" smtClean="0"/>
          </a:p>
          <a:p>
            <a:r>
              <a:rPr lang="en-CA" dirty="0" smtClean="0"/>
              <a:t>S. </a:t>
            </a:r>
            <a:r>
              <a:rPr lang="en-CA" dirty="0" err="1" smtClean="0"/>
              <a:t>Loh</a:t>
            </a:r>
            <a:r>
              <a:rPr lang="en-CA" dirty="0" smtClean="0"/>
              <a:t> and M.V. George, 2007, Projected Population Size and Age Structure for Canada and Provinces: With and Without International Migration, </a:t>
            </a:r>
            <a:r>
              <a:rPr lang="nl-NL" i="1" dirty="0" smtClean="0"/>
              <a:t>Canadian Studies in Population, Vol. 34.2, 2007, pp. 103-127.</a:t>
            </a:r>
            <a:r>
              <a:rPr lang="en-CA" dirty="0" smtClean="0"/>
              <a:t> </a:t>
            </a:r>
          </a:p>
          <a:p>
            <a:endParaRPr lang="en-CA" dirty="0" smtClean="0"/>
          </a:p>
          <a:p>
            <a:r>
              <a:rPr lang="en-CA" dirty="0" smtClean="0"/>
              <a:t>R. </a:t>
            </a:r>
            <a:r>
              <a:rPr lang="en-CA" dirty="0" err="1" smtClean="0"/>
              <a:t>Beaujot</a:t>
            </a:r>
            <a:r>
              <a:rPr lang="en-CA" dirty="0" smtClean="0"/>
              <a:t>, 2003, </a:t>
            </a:r>
            <a:r>
              <a:rPr lang="nl-NL" dirty="0" smtClean="0"/>
              <a:t>Effect of Immigration on the Canadian Population: Replacement Migration? , Discussion Paper 03-03, Meeting of the Canadian Population Society, Halifax, NS, June 2003. </a:t>
            </a:r>
            <a:endParaRPr lang="en-CA" dirty="0" smtClean="0"/>
          </a:p>
          <a:p>
            <a:endParaRPr lang="en-C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en-CA" dirty="0" smtClean="0"/>
              <a:t>Aging population (cont’d)</a:t>
            </a:r>
            <a:endParaRPr lang="en-CA"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chor="ctr">
            <a:normAutofit fontScale="92500" lnSpcReduction="20000"/>
          </a:bodyPr>
          <a:lstStyle/>
          <a:p>
            <a:endParaRPr lang="en-CA" sz="2800" dirty="0" smtClean="0"/>
          </a:p>
          <a:p>
            <a:pPr>
              <a:buNone/>
            </a:pPr>
            <a:endParaRPr lang="en-CA" sz="2800" dirty="0" smtClean="0"/>
          </a:p>
          <a:p>
            <a:r>
              <a:rPr lang="en-CA" sz="3000" dirty="0" smtClean="0"/>
              <a:t>A C.D. Howe Institute study concluded that to keep the present dependency ratio (65+ versus workers) with the same age distribution of immigrants, there would need to be an immediate and colossal increase in the number of immigrants. By 2050, Canada’s population would be 165 million and it would be taking in 7 million immigrants per year. </a:t>
            </a:r>
          </a:p>
          <a:p>
            <a:pPr>
              <a:buNone/>
            </a:pPr>
            <a:endParaRPr lang="en-CA" sz="2400" dirty="0" smtClean="0"/>
          </a:p>
          <a:p>
            <a:pPr>
              <a:buNone/>
            </a:pPr>
            <a:r>
              <a:rPr lang="en-CA" sz="2400" dirty="0" smtClean="0"/>
              <a:t>C.D. Howe Institute No. 96, No Elixir of Youth: Immigration Cannot Keep Canada Young; September 2006.</a:t>
            </a:r>
          </a:p>
          <a:p>
            <a:endParaRPr lang="en-C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en-CA" dirty="0" smtClean="0"/>
              <a:t>Some facts that the growth boosters haven’t considered</a:t>
            </a:r>
            <a:endParaRPr lang="en-CA"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r>
              <a:rPr lang="en-CA" sz="2800" dirty="0" smtClean="0"/>
              <a:t>Most of Canada is uninhabited for the same reason that Antarctica is: it isn’t habitable.</a:t>
            </a:r>
          </a:p>
          <a:p>
            <a:r>
              <a:rPr lang="en-CA" sz="2800" dirty="0" smtClean="0"/>
              <a:t>75 – 80% of Canadians live along a 2785-mile long  belt from Victoria, BC to Halifax, NS, and within 100 miles of the US border, on ~7.3% of Canada’s land surface. </a:t>
            </a:r>
          </a:p>
          <a:p>
            <a:r>
              <a:rPr lang="en-CA" sz="2800" dirty="0" smtClean="0"/>
              <a:t>Real population density is ~ 10 times higher than that obtained by dividing total surface area by population. </a:t>
            </a:r>
          </a:p>
          <a:p>
            <a:r>
              <a:rPr lang="en-US" sz="2800" dirty="0" smtClean="0"/>
              <a:t>75% of immigrants go to Toronto, Vancouver, and Montreal; 90% settle in Canada’s 12 largest metro areas.</a:t>
            </a:r>
            <a:endParaRPr lang="en-CA" sz="2800" dirty="0" smtClean="0"/>
          </a:p>
          <a:p>
            <a:r>
              <a:rPr lang="en-CA" sz="2800" dirty="0" smtClean="0"/>
              <a:t>Most immigrants settle in Canada’s big cities and leave its wide open spaces to the mosquitoes and black flies.</a:t>
            </a:r>
          </a:p>
          <a:p>
            <a:endParaRPr lang="en-C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en-CA" dirty="0" smtClean="0"/>
              <a:t>What growth boosters haven’t considered (cont’d)</a:t>
            </a:r>
            <a:endParaRPr lang="en-CA"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en-CA" dirty="0" smtClean="0"/>
              <a:t>The cities in the southern belt are as overstressed as big cities anywhere else in the world (especially Toronto, Vancouver, Montreal, Calgary, and Ottawa) </a:t>
            </a:r>
          </a:p>
          <a:p>
            <a:r>
              <a:rPr lang="en-CA" dirty="0" smtClean="0"/>
              <a:t>If native born Canadians with historical and family ties can’t make a living in economically depressed areas, should we expect immigrants with no such ties to do better? </a:t>
            </a:r>
          </a:p>
          <a:p>
            <a:endParaRPr lang="en-C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en-US" dirty="0" smtClean="0"/>
              <a:t>UK House of Lords </a:t>
            </a:r>
            <a:br>
              <a:rPr lang="en-US" dirty="0" smtClean="0"/>
            </a:br>
            <a:r>
              <a:rPr lang="en-US" dirty="0" smtClean="0"/>
              <a:t>Select Committee on Economic Affairs</a:t>
            </a:r>
            <a:endParaRPr lang="en-CA"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chor="ctr"/>
          <a:lstStyle/>
          <a:p>
            <a:pPr>
              <a:buNone/>
            </a:pPr>
            <a:r>
              <a:rPr lang="en-US" dirty="0" smtClean="0"/>
              <a:t>In 2008, published a report called “The Economic Impact of Immigration”:</a:t>
            </a:r>
          </a:p>
          <a:p>
            <a:r>
              <a:rPr lang="en-US" dirty="0" smtClean="0"/>
              <a:t>Population growth through immigration does not translate into economic benefits</a:t>
            </a:r>
          </a:p>
          <a:p>
            <a:r>
              <a:rPr lang="en-AU" dirty="0" smtClean="0"/>
              <a:t>The effect of immigration on the budget is broadly neutral in the long term, but large numbers add substantially to pressure on housing and government services</a:t>
            </a:r>
            <a:endParaRPr lang="en-CA" dirty="0" smtClean="0"/>
          </a:p>
          <a:p>
            <a:endParaRPr lang="en-CA"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en-CA" b="1" dirty="0" smtClean="0"/>
              <a:t>What we’re doing</a:t>
            </a:r>
            <a:endParaRPr lang="en-CA" b="1"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en-CA" dirty="0" smtClean="0"/>
              <a:t>Since the early 1990s, Canada has been adding 225,000 or more newcomers each year</a:t>
            </a:r>
          </a:p>
          <a:p>
            <a:r>
              <a:rPr lang="en-CA" dirty="0" smtClean="0"/>
              <a:t>In 2010,the intake was &gt; 550,000 </a:t>
            </a:r>
          </a:p>
          <a:p>
            <a:pPr>
              <a:buNone/>
            </a:pPr>
            <a:r>
              <a:rPr lang="en-CA" dirty="0" smtClean="0"/>
              <a:t>    (280,000 permanent residents, </a:t>
            </a:r>
          </a:p>
          <a:p>
            <a:pPr>
              <a:buNone/>
            </a:pPr>
            <a:r>
              <a:rPr lang="en-CA" dirty="0"/>
              <a:t> </a:t>
            </a:r>
            <a:r>
              <a:rPr lang="en-CA" dirty="0" smtClean="0"/>
              <a:t>    182,000  temporary foreign workers, and </a:t>
            </a:r>
          </a:p>
          <a:p>
            <a:pPr>
              <a:buNone/>
            </a:pPr>
            <a:r>
              <a:rPr lang="en-CA" dirty="0"/>
              <a:t> </a:t>
            </a:r>
            <a:r>
              <a:rPr lang="en-CA" dirty="0" smtClean="0"/>
              <a:t>     96,000 students) </a:t>
            </a:r>
          </a:p>
          <a:p>
            <a:r>
              <a:rPr lang="en-CA" dirty="0" smtClean="0"/>
              <a:t>Canada’s population grows by ~ 1%/year = doubling time of 70 years</a:t>
            </a:r>
            <a:endParaRPr lang="en-C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31640" y="1340768"/>
            <a:ext cx="6048672" cy="3785652"/>
          </a:xfrm>
          <a:prstGeom prst="rect">
            <a:avLst/>
          </a:prstGeo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gn="ctr">
              <a:buNone/>
            </a:pPr>
            <a:r>
              <a:rPr lang="en-CA" sz="4800" dirty="0" smtClean="0"/>
              <a:t>The economic arguments for growth are lies, damn lies, and not supported by statistics</a:t>
            </a:r>
            <a:endParaRPr lang="en-CA" sz="4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en-CA" dirty="0" smtClean="0"/>
              <a:t>Shilling for more growth:</a:t>
            </a:r>
            <a:endParaRPr lang="en-CA" dirty="0"/>
          </a:p>
        </p:txBody>
      </p:sp>
      <p:sp>
        <p:nvSpPr>
          <p:cNvPr id="3" name="Content Placeholder 2"/>
          <p:cNvSpPr>
            <a:spLocks noGrp="1"/>
          </p:cNvSpPr>
          <p:nvPr>
            <p:ph idx="1"/>
          </p:nvPr>
        </p:nvSpPr>
        <p:spPr>
          <a:xfrm>
            <a:off x="467544" y="1556792"/>
            <a:ext cx="8352928" cy="4752528"/>
          </a:xfr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chor="ctr">
            <a:normAutofit fontScale="85000" lnSpcReduction="20000"/>
          </a:bodyPr>
          <a:lstStyle/>
          <a:p>
            <a:endParaRPr lang="en-CA" dirty="0" smtClean="0"/>
          </a:p>
          <a:p>
            <a:r>
              <a:rPr lang="en-CA" dirty="0" smtClean="0"/>
              <a:t>University of Toronto Public Policy professor Irvin </a:t>
            </a:r>
            <a:r>
              <a:rPr lang="en-CA" dirty="0" err="1" smtClean="0"/>
              <a:t>Studin</a:t>
            </a:r>
            <a:r>
              <a:rPr lang="en-CA" dirty="0" smtClean="0"/>
              <a:t> thinks Canada could better meet its potential and have more international clout with 100 million people  (June 2010).</a:t>
            </a:r>
          </a:p>
          <a:p>
            <a:r>
              <a:rPr lang="en-CA" dirty="0" smtClean="0"/>
              <a:t>Toronto Globe and Mail columnist Neil Reynolds says Canadians should “Go forth, multiply, and fill the provinces” (January 2011). He called overpopulation a Malthusian myth: the whole world would fit into Texas.</a:t>
            </a:r>
          </a:p>
          <a:p>
            <a:r>
              <a:rPr lang="en-CA" dirty="0" smtClean="0"/>
              <a:t>Globe &amp;Mail columnist Doug Saunders says a Canada of 100 million would be “More comfortable, better served, better defended” (May 2012)</a:t>
            </a:r>
          </a:p>
          <a:p>
            <a:endParaRPr lang="en-CA"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a:bodyPr>
          <a:lstStyle/>
          <a:p>
            <a:r>
              <a:rPr lang="en-CA" dirty="0" smtClean="0"/>
              <a:t>Shilling for more growth (cont’d):</a:t>
            </a:r>
            <a:endParaRPr lang="en-CA" dirty="0"/>
          </a:p>
        </p:txBody>
      </p:sp>
      <p:sp>
        <p:nvSpPr>
          <p:cNvPr id="3" name="Content Placeholder 2"/>
          <p:cNvSpPr>
            <a:spLocks noGrp="1"/>
          </p:cNvSpPr>
          <p:nvPr>
            <p:ph idx="1"/>
          </p:nvPr>
        </p:nvSpPr>
        <p:spPr>
          <a:xfrm>
            <a:off x="467544" y="1556792"/>
            <a:ext cx="8352928" cy="4608512"/>
          </a:xfr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chor="ctr">
            <a:normAutofit fontScale="92500" lnSpcReduction="20000"/>
          </a:bodyPr>
          <a:lstStyle/>
          <a:p>
            <a:endParaRPr lang="en-CA" dirty="0" smtClean="0"/>
          </a:p>
          <a:p>
            <a:r>
              <a:rPr lang="en-CA" dirty="0" smtClean="0"/>
              <a:t>The  Globe and Mail had a growth-promoting series of articles in  April to May, 2012. Some articles suggested that immigration levels should be doubled.</a:t>
            </a:r>
          </a:p>
          <a:p>
            <a:r>
              <a:rPr lang="en-CA" dirty="0" smtClean="0"/>
              <a:t>The CBC, Canada’s national broadcaster, relentlessly promotes the idea that immigration (growth) is key to Canada’s economic well-being.  These economic ideas are intertwined with the concept of multiculturalism as a vital, if not essential, component of Canada’s identity. </a:t>
            </a:r>
          </a:p>
          <a:p>
            <a:endParaRPr lang="en-CA"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136904" cy="1224136"/>
          </a:xfrm>
          <a:solidFill>
            <a:schemeClr val="accent1">
              <a:lumMod val="40000"/>
              <a:lumOff val="60000"/>
            </a:schemeClr>
          </a:solidFill>
        </p:spPr>
        <p:style>
          <a:lnRef idx="2">
            <a:schemeClr val="accent1"/>
          </a:lnRef>
          <a:fillRef idx="1">
            <a:schemeClr val="lt1"/>
          </a:fillRef>
          <a:effectRef idx="0">
            <a:schemeClr val="accent1"/>
          </a:effectRef>
          <a:fontRef idx="minor">
            <a:schemeClr val="dk1"/>
          </a:fontRef>
        </p:style>
        <p:txBody>
          <a:bodyPr>
            <a:normAutofit fontScale="90000"/>
          </a:bodyPr>
          <a:lstStyle/>
          <a:p>
            <a:r>
              <a:rPr lang="en-CA" dirty="0" smtClean="0"/>
              <a:t>We should send </a:t>
            </a:r>
            <a:r>
              <a:rPr lang="en-CA" dirty="0" err="1" smtClean="0"/>
              <a:t>growthists</a:t>
            </a:r>
            <a:r>
              <a:rPr lang="en-CA" dirty="0" smtClean="0"/>
              <a:t> to live in all those vast open spaces</a:t>
            </a:r>
            <a:endParaRPr lang="en-CA" dirty="0"/>
          </a:p>
        </p:txBody>
      </p:sp>
      <p:sp>
        <p:nvSpPr>
          <p:cNvPr id="5" name="Content Placeholder 4"/>
          <p:cNvSpPr>
            <a:spLocks noGrp="1"/>
          </p:cNvSpPr>
          <p:nvPr>
            <p:ph idx="1"/>
          </p:nvPr>
        </p:nvSpPr>
        <p:spPr/>
        <p:txBody>
          <a:bodyPr>
            <a:normAutofit/>
          </a:bodyPr>
          <a:lstStyle/>
          <a:p>
            <a:endParaRPr lang="en-CA" dirty="0" smtClean="0"/>
          </a:p>
          <a:p>
            <a:endParaRPr lang="en-CA" dirty="0"/>
          </a:p>
          <a:p>
            <a:endParaRPr lang="en-CA" dirty="0" smtClean="0"/>
          </a:p>
          <a:p>
            <a:endParaRPr lang="en-CA" dirty="0"/>
          </a:p>
          <a:p>
            <a:endParaRPr lang="en-CA" dirty="0" smtClean="0"/>
          </a:p>
          <a:p>
            <a:pPr>
              <a:buNone/>
            </a:pPr>
            <a:endParaRPr lang="en-CA" dirty="0" smtClean="0"/>
          </a:p>
        </p:txBody>
      </p:sp>
      <p:pic>
        <p:nvPicPr>
          <p:cNvPr id="6" name="Content Placeholder 3" descr="http://t1.gstatic.com/images?q=tbn:ANd9GcSwDtjRdJBUTiMzQhdEeE0GcFJ35JAabm8d5hnf-pLtwDge_9l6nQ">
            <a:hlinkClick r:id="rId2"/>
          </p:cNvPr>
          <p:cNvPicPr>
            <a:picLocks/>
          </p:cNvPicPr>
          <p:nvPr/>
        </p:nvPicPr>
        <p:blipFill>
          <a:blip r:embed="rId3" cstate="print"/>
          <a:srcRect/>
          <a:stretch>
            <a:fillRect/>
          </a:stretch>
        </p:blipFill>
        <p:spPr bwMode="auto">
          <a:xfrm>
            <a:off x="1907704" y="2276872"/>
            <a:ext cx="5040560" cy="298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en-CA" dirty="0" smtClean="0"/>
              <a:t>Cost of population growth: Farmland</a:t>
            </a:r>
            <a:endParaRPr lang="en-CA"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chor="ctr">
            <a:normAutofit fontScale="47500" lnSpcReduction="20000"/>
          </a:bodyPr>
          <a:lstStyle/>
          <a:p>
            <a:pPr lvl="0">
              <a:buNone/>
            </a:pPr>
            <a:endParaRPr lang="en-CA" sz="3800" dirty="0" smtClean="0"/>
          </a:p>
          <a:p>
            <a:pPr lvl="0"/>
            <a:endParaRPr lang="en-CA" sz="3800" dirty="0" smtClean="0"/>
          </a:p>
          <a:p>
            <a:pPr lvl="0"/>
            <a:r>
              <a:rPr lang="en-CA" sz="5900" dirty="0" smtClean="0"/>
              <a:t>Only about 7% of Canada’s surface area is in any way suitable for agriculture (classes 1 to 6), only classes 1, 2, and 3 are “dependable” as classified in the </a:t>
            </a:r>
            <a:r>
              <a:rPr lang="en-CA" sz="5900" i="1" dirty="0" smtClean="0"/>
              <a:t>Canada Land Inventory</a:t>
            </a:r>
            <a:r>
              <a:rPr lang="en-CA" sz="5900" dirty="0" smtClean="0"/>
              <a:t> (not hampered by severe constraints on crop production)</a:t>
            </a:r>
          </a:p>
          <a:p>
            <a:pPr lvl="0"/>
            <a:r>
              <a:rPr lang="en-CA" sz="5900" dirty="0" smtClean="0"/>
              <a:t>52% of Canada’s best farmland (Class 1) is located in Ontario, most in the heavily urbanized southern part. Over 18 percent of Ontario’s Class 1 farmland is now being used for urban purposes. (2001)</a:t>
            </a:r>
          </a:p>
          <a:p>
            <a:pPr>
              <a:buNone/>
            </a:pPr>
            <a:endParaRPr lang="en-CA" sz="2900" dirty="0" smtClean="0"/>
          </a:p>
          <a:p>
            <a:pPr>
              <a:buNone/>
            </a:pPr>
            <a:r>
              <a:rPr lang="en-CA" sz="3800" dirty="0" smtClean="0"/>
              <a:t>(Statistics Canada 2001, Rural and Small Town Canada Analysis Bulletin Vol. 3, No. 2)</a:t>
            </a:r>
          </a:p>
          <a:p>
            <a:pPr lvl="0">
              <a:buNone/>
            </a:pPr>
            <a:endParaRPr lang="en-CA" dirty="0" smtClean="0"/>
          </a:p>
          <a:p>
            <a:endParaRPr lang="en-CA"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29600" cy="1143000"/>
          </a:xfr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a:bodyPr>
          <a:lstStyle/>
          <a:p>
            <a:r>
              <a:rPr lang="en-CA" dirty="0" smtClean="0"/>
              <a:t>Cost of growth: Farmland (cont’d)</a:t>
            </a:r>
            <a:endParaRPr lang="en-CA" dirty="0"/>
          </a:p>
        </p:txBody>
      </p:sp>
      <p:sp>
        <p:nvSpPr>
          <p:cNvPr id="3" name="Content Placeholder 2"/>
          <p:cNvSpPr>
            <a:spLocks noGrp="1"/>
          </p:cNvSpPr>
          <p:nvPr>
            <p:ph idx="1"/>
          </p:nvPr>
        </p:nvSpPr>
        <p:spPr>
          <a:xfrm>
            <a:off x="251520" y="1628800"/>
            <a:ext cx="8568952" cy="4525963"/>
          </a:xfr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chor="ctr">
            <a:normAutofit fontScale="25000" lnSpcReduction="20000"/>
          </a:bodyPr>
          <a:lstStyle/>
          <a:p>
            <a:pPr lvl="0">
              <a:buNone/>
            </a:pPr>
            <a:endParaRPr lang="en-CA" sz="3800" dirty="0" smtClean="0"/>
          </a:p>
          <a:p>
            <a:pPr lvl="0"/>
            <a:endParaRPr lang="en-CA" sz="3800" dirty="0" smtClean="0"/>
          </a:p>
          <a:p>
            <a:pPr lvl="0"/>
            <a:r>
              <a:rPr lang="en-CA" sz="11200" dirty="0" smtClean="0"/>
              <a:t>By 2001, over 23,200 km2 of dependable farmland were lost to urban and rural settlement and 11,700 km2 lost to transportation and utilities</a:t>
            </a:r>
          </a:p>
          <a:p>
            <a:pPr lvl="0"/>
            <a:r>
              <a:rPr lang="en-CA" sz="11200" dirty="0" smtClean="0"/>
              <a:t>Total permanent loss: 23,200 + 11,700 = </a:t>
            </a:r>
            <a:r>
              <a:rPr lang="en-CA" sz="11200" u="sng" dirty="0" smtClean="0"/>
              <a:t>34,900 km2</a:t>
            </a:r>
          </a:p>
          <a:p>
            <a:pPr lvl="0"/>
            <a:r>
              <a:rPr lang="en-CA" sz="11200" dirty="0" smtClean="0"/>
              <a:t>Another 5,500 km2 lost to campgrounds, protected areas, and other uses from which it could be reclaimed</a:t>
            </a:r>
          </a:p>
          <a:p>
            <a:r>
              <a:rPr lang="en-CA" sz="11200" dirty="0" smtClean="0"/>
              <a:t>The fruit belts in the Niagara peninsula and Okanagan Valley in British Columbia have lost farmland that was used to grow crops that cannot be grown anywhere else in Canada. </a:t>
            </a:r>
          </a:p>
          <a:p>
            <a:pPr>
              <a:buNone/>
            </a:pPr>
            <a:endParaRPr lang="en-CA" sz="2900" dirty="0" smtClean="0"/>
          </a:p>
          <a:p>
            <a:pPr>
              <a:buNone/>
            </a:pPr>
            <a:endParaRPr lang="en-CA" sz="3800" dirty="0" smtClean="0"/>
          </a:p>
          <a:p>
            <a:pPr>
              <a:buNone/>
            </a:pPr>
            <a:r>
              <a:rPr lang="en-CA" sz="7200" dirty="0" smtClean="0"/>
              <a:t>(Statistics Canada 2005, Rural and Small Town Canada Analysis Bulletin Vol. 6, No. 1)</a:t>
            </a:r>
          </a:p>
          <a:p>
            <a:pPr lvl="0">
              <a:buNone/>
            </a:pPr>
            <a:endParaRPr lang="en-CA" dirty="0" smtClean="0"/>
          </a:p>
          <a:p>
            <a:endParaRPr lang="en-CA"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en-CA" dirty="0" smtClean="0"/>
              <a:t>Cost of growth: Water</a:t>
            </a:r>
            <a:endParaRPr lang="en-CA"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pPr>
              <a:buNone/>
            </a:pPr>
            <a:r>
              <a:rPr lang="en-CA" dirty="0" smtClean="0"/>
              <a:t>An internal 2004 Environment Canada assessment for then Environment Minister </a:t>
            </a:r>
            <a:r>
              <a:rPr lang="en-CA" dirty="0" err="1" smtClean="0"/>
              <a:t>Stéphane</a:t>
            </a:r>
            <a:r>
              <a:rPr lang="en-CA" dirty="0" smtClean="0"/>
              <a:t> Dion chastises the federal government for failing to develop a water strategy, calls current approaches “fragmented, short-term and inadequately informed,” and includes the following information:</a:t>
            </a:r>
          </a:p>
          <a:p>
            <a:pPr>
              <a:buNone/>
            </a:pPr>
            <a:endParaRPr lang="en-CA"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7544" y="332656"/>
            <a:ext cx="8136904" cy="5909310"/>
          </a:xfrm>
          <a:prstGeom prst="rect">
            <a:avLst/>
          </a:prstGeo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lvl="0">
              <a:buFont typeface="Wingdings" pitchFamily="2" charset="2"/>
              <a:buChar char="Ø"/>
            </a:pPr>
            <a:r>
              <a:rPr lang="en-CA" sz="2400" dirty="0" smtClean="0"/>
              <a:t>water shortages on the prairies caused $5 billion in economic damage in 2001 alone and threaten economic development in the West</a:t>
            </a:r>
          </a:p>
          <a:p>
            <a:pPr>
              <a:buFont typeface="Wingdings" pitchFamily="2" charset="2"/>
              <a:buChar char="Ø"/>
            </a:pPr>
            <a:r>
              <a:rPr lang="en-CA" sz="2400" dirty="0" smtClean="0"/>
              <a:t>water shortages cause friction between provinces, between industries, and between Canada and the US</a:t>
            </a:r>
          </a:p>
          <a:p>
            <a:pPr lvl="0">
              <a:buFont typeface="Wingdings" pitchFamily="2" charset="2"/>
              <a:buChar char="Ø"/>
            </a:pPr>
            <a:r>
              <a:rPr lang="en-CA" sz="2400" dirty="0" smtClean="0"/>
              <a:t>our knowledge is sketchy in vital areas: we don’t know how much ground-water we have, we don’t understand the effects of newer pollutants such as pharmaceuticals flushed down drains or “gender-bending” pollutants that disrupt the sex hormone system in wildlife and humans</a:t>
            </a:r>
          </a:p>
          <a:p>
            <a:pPr lvl="0">
              <a:buFont typeface="Wingdings" pitchFamily="2" charset="2"/>
              <a:buChar char="Ø"/>
            </a:pPr>
            <a:r>
              <a:rPr lang="en-CA" sz="2400" dirty="0" smtClean="0"/>
              <a:t>in areas where we do understand the dangers, the information is scattered across different programs and provinces and is not nationally comparable</a:t>
            </a:r>
          </a:p>
          <a:p>
            <a:pPr lvl="0">
              <a:buFont typeface="Wingdings" pitchFamily="2" charset="2"/>
              <a:buChar char="Ø"/>
            </a:pPr>
            <a:r>
              <a:rPr lang="en-CA" sz="2400" dirty="0" smtClean="0"/>
              <a:t>the federal government should develop a national vision on water and take leadership on the issue</a:t>
            </a:r>
          </a:p>
          <a:p>
            <a:r>
              <a:rPr lang="en-CA" dirty="0" smtClean="0"/>
              <a:t>(From Environment Canada assessment, 2004)</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en-CA" dirty="0" smtClean="0"/>
              <a:t>Cost of growth: Water (cont’d)</a:t>
            </a:r>
            <a:endParaRPr lang="en-CA"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r>
              <a:rPr lang="en-CA" dirty="0" smtClean="0"/>
              <a:t>groundwater drawn on by 10 million people is threatened by misuse and contamination from urbanization</a:t>
            </a:r>
          </a:p>
          <a:p>
            <a:r>
              <a:rPr lang="en-CA" dirty="0" smtClean="0"/>
              <a:t>the ecosystem of the Great Lakes Basin, home to over 40 million North Americans, has been seriously degraded by urbanization</a:t>
            </a:r>
          </a:p>
          <a:p>
            <a:r>
              <a:rPr lang="en-CA" dirty="0" smtClean="0"/>
              <a:t>1997 report on a study of the Ecosystem Function of the Lower Fraser Basin concluded that the Fraser Valley is already in overshoot by a factor of three (led by Michael Healey of UBC)</a:t>
            </a:r>
            <a:endParaRPr lang="en-CA"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en-CA" dirty="0" smtClean="0"/>
              <a:t>Cost of growth: Urban living</a:t>
            </a:r>
            <a:endParaRPr lang="en-CA"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chor="ctr">
            <a:normAutofit fontScale="92500" lnSpcReduction="10000"/>
          </a:bodyPr>
          <a:lstStyle/>
          <a:p>
            <a:r>
              <a:rPr lang="en-CA" dirty="0" smtClean="0"/>
              <a:t>Time spent in traffic</a:t>
            </a:r>
          </a:p>
          <a:p>
            <a:r>
              <a:rPr lang="en-CA" dirty="0" smtClean="0"/>
              <a:t>Noise, loss of </a:t>
            </a:r>
            <a:r>
              <a:rPr lang="en-CA" dirty="0" err="1" smtClean="0"/>
              <a:t>greenspace</a:t>
            </a:r>
            <a:r>
              <a:rPr lang="en-CA" dirty="0" smtClean="0"/>
              <a:t>, densification</a:t>
            </a:r>
          </a:p>
          <a:p>
            <a:r>
              <a:rPr lang="en-CA" dirty="0" smtClean="0"/>
              <a:t>Health: Ontario Medical Association said in 2008 that air pollution causes 9500 premature deaths each year</a:t>
            </a:r>
          </a:p>
          <a:p>
            <a:r>
              <a:rPr lang="en-CA" dirty="0" smtClean="0"/>
              <a:t>Houses: getting more or less affordable?</a:t>
            </a:r>
          </a:p>
          <a:p>
            <a:r>
              <a:rPr lang="en-CA" dirty="0" smtClean="0"/>
              <a:t>Roads: getting better or worse?</a:t>
            </a:r>
          </a:p>
          <a:p>
            <a:r>
              <a:rPr lang="en-CA" dirty="0" smtClean="0"/>
              <a:t>University education: getting more or less affordable?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en-CA" b="1" dirty="0" smtClean="0"/>
              <a:t>Why we say we’re doing it</a:t>
            </a:r>
            <a:endParaRPr lang="en-CA" b="1"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en-CA" sz="2800" dirty="0"/>
              <a:t>Economic growth is essential to well-being and population growth drives economic </a:t>
            </a:r>
            <a:r>
              <a:rPr lang="en-CA" sz="2800" dirty="0" smtClean="0"/>
              <a:t>growth</a:t>
            </a:r>
          </a:p>
          <a:p>
            <a:r>
              <a:rPr lang="en-CA" sz="2800" dirty="0" smtClean="0"/>
              <a:t>The </a:t>
            </a:r>
            <a:r>
              <a:rPr lang="en-CA" sz="2800" dirty="0"/>
              <a:t>labour force would stop growing without </a:t>
            </a:r>
            <a:r>
              <a:rPr lang="en-CA" sz="2800" dirty="0" smtClean="0"/>
              <a:t>immigration</a:t>
            </a:r>
          </a:p>
          <a:p>
            <a:r>
              <a:rPr lang="en-CA" sz="2800" dirty="0" smtClean="0"/>
              <a:t>We </a:t>
            </a:r>
            <a:r>
              <a:rPr lang="en-CA" sz="2800" dirty="0"/>
              <a:t>need skilled immigrants for actual or looming labour </a:t>
            </a:r>
            <a:r>
              <a:rPr lang="en-CA" sz="2800" dirty="0" smtClean="0"/>
              <a:t>shortages</a:t>
            </a:r>
          </a:p>
          <a:p>
            <a:r>
              <a:rPr lang="en-CA" sz="2800" dirty="0" smtClean="0"/>
              <a:t>Our </a:t>
            </a:r>
            <a:r>
              <a:rPr lang="en-CA" sz="2800" dirty="0"/>
              <a:t>population is aging rapidly </a:t>
            </a:r>
            <a:endParaRPr lang="en-CA" sz="2800" dirty="0" smtClean="0"/>
          </a:p>
          <a:p>
            <a:r>
              <a:rPr lang="en-CA" sz="2800" dirty="0" smtClean="0"/>
              <a:t>We need immigrants for our economically depressed areas</a:t>
            </a:r>
          </a:p>
          <a:p>
            <a:pPr>
              <a:buNone/>
            </a:pPr>
            <a:endParaRPr lang="en-C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t3.gstatic.com/images?q=tbn:ANd9GcTcTOsYWxxgJIxljTqIqsvb_pojSFzwYnPkGSphLl3VFUBF2DSCw1-fBNvj">
            <a:hlinkClick r:id="rId2"/>
          </p:cNvPr>
          <p:cNvPicPr>
            <a:picLocks noChangeAspect="1" noChangeArrowheads="1"/>
          </p:cNvPicPr>
          <p:nvPr/>
        </p:nvPicPr>
        <p:blipFill>
          <a:blip r:embed="rId3" cstate="print"/>
          <a:srcRect/>
          <a:stretch>
            <a:fillRect/>
          </a:stretch>
        </p:blipFill>
        <p:spPr bwMode="auto">
          <a:xfrm>
            <a:off x="899597" y="764704"/>
            <a:ext cx="3633874" cy="2376000"/>
          </a:xfrm>
          <a:prstGeom prst="rect">
            <a:avLst/>
          </a:prstGeom>
          <a:noFill/>
        </p:spPr>
      </p:pic>
      <p:pic>
        <p:nvPicPr>
          <p:cNvPr id="3" name="Picture 2" descr="http://t3.gstatic.com/images?q=tbn:ANd9GcSqkDdcW0N3_Uzq5lGFGZ3EzA_23wtysXy-ZzBjW-plEdR5p1bJ-g">
            <a:hlinkClick r:id="rId4"/>
          </p:cNvPr>
          <p:cNvPicPr/>
          <p:nvPr/>
        </p:nvPicPr>
        <p:blipFill>
          <a:blip r:embed="rId5" cstate="print"/>
          <a:srcRect/>
          <a:stretch>
            <a:fillRect/>
          </a:stretch>
        </p:blipFill>
        <p:spPr bwMode="auto">
          <a:xfrm>
            <a:off x="4644008" y="764704"/>
            <a:ext cx="3636000" cy="2340000"/>
          </a:xfrm>
          <a:prstGeom prst="rect">
            <a:avLst/>
          </a:prstGeom>
          <a:noFill/>
          <a:ln w="9525">
            <a:noFill/>
            <a:miter lim="800000"/>
            <a:headEnd/>
            <a:tailEnd/>
          </a:ln>
        </p:spPr>
      </p:pic>
      <p:pic>
        <p:nvPicPr>
          <p:cNvPr id="4" name="Picture 1" descr="canadian population"/>
          <p:cNvPicPr>
            <a:picLocks noChangeAspect="1" noChangeArrowheads="1"/>
          </p:cNvPicPr>
          <p:nvPr/>
        </p:nvPicPr>
        <p:blipFill>
          <a:blip r:embed="rId6" r:link="rId7" cstate="print"/>
          <a:srcRect/>
          <a:stretch>
            <a:fillRect/>
          </a:stretch>
        </p:blipFill>
        <p:spPr bwMode="auto">
          <a:xfrm>
            <a:off x="2051720" y="3429000"/>
            <a:ext cx="4932000" cy="2841258"/>
          </a:xfrm>
          <a:prstGeom prst="rect">
            <a:avLst/>
          </a:prstGeo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en-CA" dirty="0" smtClean="0"/>
              <a:t>Cost of growth: Infrastructure</a:t>
            </a:r>
            <a:endParaRPr lang="en-CA"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r>
              <a:rPr lang="en-CA" dirty="0" smtClean="0"/>
              <a:t>An increasing population requires more office buildings, schools, malls, roads, services</a:t>
            </a:r>
          </a:p>
          <a:p>
            <a:r>
              <a:rPr lang="en-CA" dirty="0" smtClean="0"/>
              <a:t>Jane O’Sullivan of Queensland Univ., Australia: infrastructure on average lasts 50 years, i.e. about 2% on average needs to be replaced annually</a:t>
            </a:r>
          </a:p>
          <a:p>
            <a:r>
              <a:rPr lang="en-CA" dirty="0" smtClean="0"/>
              <a:t>If population grows at 2% annually, need to grow infrastructure 2% annually = double that of replacement with stable population</a:t>
            </a:r>
          </a:p>
          <a:p>
            <a:r>
              <a:rPr lang="en-CA" dirty="0" smtClean="0"/>
              <a:t>Useful life of infrastructure also reduced by growth outstripping its capacity</a:t>
            </a:r>
            <a:endParaRPr lang="en-CA"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en-CA" dirty="0" smtClean="0"/>
              <a:t>Cost of growth: Infrastructure (cont’d) </a:t>
            </a:r>
            <a:endParaRPr lang="en-CA"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2500"/>
          </a:bodyPr>
          <a:lstStyle/>
          <a:p>
            <a:r>
              <a:rPr lang="en-CA" dirty="0" smtClean="0"/>
              <a:t>MIT economist Lester </a:t>
            </a:r>
            <a:r>
              <a:rPr lang="en-CA" dirty="0" err="1" smtClean="0"/>
              <a:t>Thurow</a:t>
            </a:r>
            <a:r>
              <a:rPr lang="en-CA" dirty="0" smtClean="0"/>
              <a:t> estimated that it requires 12.5 per cent of GDP to expand capacity at 1 per cent per year. For the developed world this was over $200,000 per person of net population growth</a:t>
            </a:r>
          </a:p>
          <a:p>
            <a:r>
              <a:rPr lang="en-CA" dirty="0" smtClean="0"/>
              <a:t>Ottawa area infrastructure problems, including fatal accidents and near misses: exploding boilers, car-swallowing sinkholes, lots of broken </a:t>
            </a:r>
            <a:r>
              <a:rPr lang="en-CA" dirty="0" err="1" smtClean="0"/>
              <a:t>watermains</a:t>
            </a:r>
            <a:r>
              <a:rPr lang="en-CA" dirty="0" smtClean="0"/>
              <a:t>, proliferating potholes….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en-CA" dirty="0" smtClean="0"/>
              <a:t>Cost of growth: Biodiversity</a:t>
            </a:r>
            <a:endParaRPr lang="en-CA" dirty="0"/>
          </a:p>
        </p:txBody>
      </p:sp>
      <p:sp>
        <p:nvSpPr>
          <p:cNvPr id="3" name="Content Placeholder 2"/>
          <p:cNvSpPr>
            <a:spLocks noGrp="1"/>
          </p:cNvSpPr>
          <p:nvPr>
            <p:ph idx="1"/>
          </p:nvPr>
        </p:nvSpPr>
        <p:spPr/>
        <p:txBody>
          <a:bodyPr/>
          <a:lstStyle/>
          <a:p>
            <a:endParaRPr lang="en-CA" dirty="0" smtClean="0"/>
          </a:p>
          <a:p>
            <a:endParaRPr lang="en-CA" dirty="0" smtClean="0"/>
          </a:p>
          <a:p>
            <a:endParaRPr lang="en-CA" dirty="0" smtClean="0"/>
          </a:p>
        </p:txBody>
      </p:sp>
      <p:pic>
        <p:nvPicPr>
          <p:cNvPr id="5" name="Picture 1" descr="So True!"/>
          <p:cNvPicPr>
            <a:picLocks noChangeAspect="1" noChangeArrowheads="1"/>
          </p:cNvPicPr>
          <p:nvPr/>
        </p:nvPicPr>
        <p:blipFill>
          <a:blip r:embed="rId2" r:link="rId3" cstate="print"/>
          <a:srcRect/>
          <a:stretch>
            <a:fillRect/>
          </a:stretch>
        </p:blipFill>
        <p:spPr bwMode="auto">
          <a:xfrm>
            <a:off x="2051720" y="1700808"/>
            <a:ext cx="5400000" cy="4033252"/>
          </a:xfrm>
          <a:prstGeom prst="rect">
            <a:avLst/>
          </a:prstGeom>
          <a:noFill/>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648"/>
            <a:ext cx="8424936" cy="1143000"/>
          </a:xfr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a:bodyPr>
          <a:lstStyle/>
          <a:p>
            <a:r>
              <a:rPr lang="en-CA" dirty="0" smtClean="0"/>
              <a:t>Cost of growth: Biodiversity (cont’d)</a:t>
            </a:r>
            <a:endParaRPr lang="en-CA" dirty="0"/>
          </a:p>
        </p:txBody>
      </p:sp>
      <p:sp>
        <p:nvSpPr>
          <p:cNvPr id="3" name="Content Placeholder 2"/>
          <p:cNvSpPr>
            <a:spLocks noGrp="1"/>
          </p:cNvSpPr>
          <p:nvPr>
            <p:ph idx="1"/>
          </p:nvPr>
        </p:nvSpPr>
        <p:spPr>
          <a:xfrm>
            <a:off x="251520" y="1600200"/>
            <a:ext cx="8568952" cy="4525963"/>
          </a:xfr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chor="ctr">
            <a:normAutofit fontScale="70000" lnSpcReduction="20000"/>
          </a:bodyPr>
          <a:lstStyle/>
          <a:p>
            <a:pPr>
              <a:buNone/>
            </a:pPr>
            <a:r>
              <a:rPr lang="en-CA" sz="2800" dirty="0" smtClean="0"/>
              <a:t>From www.thepetitionsite sponsored by Nature Conservancy of Canada:</a:t>
            </a:r>
          </a:p>
          <a:p>
            <a:pPr>
              <a:buNone/>
            </a:pPr>
            <a:endParaRPr lang="en-CA" sz="2800" dirty="0" smtClean="0"/>
          </a:p>
          <a:p>
            <a:pPr>
              <a:buNone/>
            </a:pPr>
            <a:r>
              <a:rPr lang="en-CA" sz="4600" dirty="0" smtClean="0">
                <a:solidFill>
                  <a:srgbClr val="0070C0"/>
                </a:solidFill>
              </a:rPr>
              <a:t>“In the southern band of Canada where 90% of us live, 85% of our terrestrial species are battling for their lives, trying to co-exist with us on dwindling fragments of our natural land.”</a:t>
            </a:r>
          </a:p>
          <a:p>
            <a:endParaRPr lang="en-CA" dirty="0" smtClean="0"/>
          </a:p>
          <a:p>
            <a:pPr>
              <a:buNone/>
            </a:pPr>
            <a:r>
              <a:rPr lang="en-CA" sz="3400" dirty="0" smtClean="0"/>
              <a:t>“Don’t let the swift fox and other Canadian species disappear!”</a:t>
            </a:r>
          </a:p>
          <a:p>
            <a:pPr>
              <a:buNone/>
            </a:pPr>
            <a:endParaRPr lang="en-CA" dirty="0" smtClean="0"/>
          </a:p>
          <a:p>
            <a:pPr>
              <a:buNone/>
            </a:pPr>
            <a:r>
              <a:rPr lang="en-CA" sz="2600" dirty="0" smtClean="0"/>
              <a:t>[The swift fox was extirpated in Canada by the 1930s but in 1983 captive-bred swift foxes were released in the prairies and now has Endangered status in Canada.]</a:t>
            </a:r>
          </a:p>
          <a:p>
            <a:endParaRPr lang="en-CA" dirty="0" smtClean="0"/>
          </a:p>
          <a:p>
            <a:endParaRPr lang="en-CA"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en-CA" dirty="0" smtClean="0"/>
              <a:t>Cost of growth: Biodiversity (cont’d)</a:t>
            </a:r>
            <a:endParaRPr lang="en-CA"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chor="ctr">
            <a:normAutofit fontScale="70000" lnSpcReduction="20000"/>
          </a:bodyPr>
          <a:lstStyle/>
          <a:p>
            <a:endParaRPr lang="en-CA" dirty="0" smtClean="0"/>
          </a:p>
          <a:p>
            <a:r>
              <a:rPr lang="en-CA" sz="4600" dirty="0" smtClean="0"/>
              <a:t>There are now 701 wildlife species in various COSEWIC risk categories, including 302 Endangered, 166 Threatened, 196 Special Concern, and 22 Extirpated (i.e. no longer found in the wild in Canada). In addition to these wildlife species that are in COSEWIC risk categories, there are 15 wildlife species that are Extinct. </a:t>
            </a:r>
          </a:p>
          <a:p>
            <a:endParaRPr lang="en-CA" dirty="0" smtClean="0"/>
          </a:p>
          <a:p>
            <a:pPr>
              <a:buNone/>
            </a:pPr>
            <a:r>
              <a:rPr lang="en-CA" sz="2800" dirty="0" smtClean="0"/>
              <a:t>Committee on the Status of Endangered Wildlife in Canada</a:t>
            </a:r>
          </a:p>
          <a:p>
            <a:pPr>
              <a:buNone/>
            </a:pPr>
            <a:r>
              <a:rPr lang="en-CA" sz="1800" dirty="0" smtClean="0">
                <a:hlinkClick r:id="rId2"/>
              </a:rPr>
              <a:t>http://www.cosewic.gc.ca/rpts/Full_List_Species.htm </a:t>
            </a:r>
            <a:r>
              <a:rPr lang="en-CA" sz="1800" dirty="0" smtClean="0"/>
              <a:t>   </a:t>
            </a:r>
            <a:r>
              <a:rPr lang="en-CA" sz="2100" dirty="0" smtClean="0"/>
              <a:t>Accessed 11 January 2014</a:t>
            </a:r>
          </a:p>
          <a:p>
            <a:endParaRPr lang="en-CA"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en-CA" dirty="0" smtClean="0"/>
              <a:t>Cost of growth: Biodiversity (cont’d)</a:t>
            </a:r>
            <a:endParaRPr lang="en-CA"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85000" lnSpcReduction="10000"/>
          </a:bodyPr>
          <a:lstStyle/>
          <a:p>
            <a:r>
              <a:rPr lang="en-CA" dirty="0" smtClean="0"/>
              <a:t>Over two-thirds of southern Ontario's wetlands have disappeared during the last 200 years, mostly drained for agriculture or filled in for development.</a:t>
            </a:r>
          </a:p>
          <a:p>
            <a:pPr>
              <a:buNone/>
            </a:pPr>
            <a:r>
              <a:rPr lang="en-CA" sz="2100" dirty="0" smtClean="0"/>
              <a:t>(http://www.on.ec.gc.ca/wildlife/factsheets/fs_coastal_wetlands-e.html)</a:t>
            </a:r>
          </a:p>
          <a:p>
            <a:endParaRPr lang="en-CA" dirty="0" smtClean="0"/>
          </a:p>
          <a:p>
            <a:r>
              <a:rPr lang="en-CA" dirty="0" smtClean="0"/>
              <a:t>Conversion of lands to agriculture in the prairies has resulted in the loss of 87% of the native </a:t>
            </a:r>
            <a:r>
              <a:rPr lang="en-CA" dirty="0" err="1" smtClean="0"/>
              <a:t>shortgrass</a:t>
            </a:r>
            <a:r>
              <a:rPr lang="en-CA" dirty="0" smtClean="0"/>
              <a:t> prairie habitat, 81% of the native mixed grass prairie habitat, almost all the native </a:t>
            </a:r>
            <a:r>
              <a:rPr lang="en-CA" dirty="0" err="1" smtClean="0"/>
              <a:t>tallgrass</a:t>
            </a:r>
            <a:r>
              <a:rPr lang="en-CA" dirty="0" smtClean="0"/>
              <a:t> prairie habitat, and 84% of the native aspen parkland habitat.</a:t>
            </a:r>
          </a:p>
          <a:p>
            <a:pPr>
              <a:buNone/>
            </a:pPr>
            <a:r>
              <a:rPr lang="en-CA" sz="2100" dirty="0" smtClean="0"/>
              <a:t>(http://redpath-museum.mcgill.ca/Qbp/3.Conservation/impacts.htm#2.1)</a:t>
            </a:r>
          </a:p>
          <a:p>
            <a:endParaRPr lang="en-CA"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en-CA" dirty="0" smtClean="0"/>
              <a:t>Cost of growth: Biodiversity (cont’d)</a:t>
            </a:r>
            <a:endParaRPr lang="en-CA"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77500" lnSpcReduction="20000"/>
          </a:bodyPr>
          <a:lstStyle/>
          <a:p>
            <a:r>
              <a:rPr lang="en-CA" dirty="0" smtClean="0"/>
              <a:t>Bye, bye birdie? “Since 1967 the average population of the common birds in steepest decline has fallen by 68 percent; some individual species nose-dived as much as 80 percent. All 20 birds on the national Common Birds in Decline </a:t>
            </a:r>
            <a:r>
              <a:rPr lang="en-CA" dirty="0" smtClean="0">
                <a:solidFill>
                  <a:schemeClr val="tx1"/>
                </a:solidFill>
              </a:rPr>
              <a:t>l</a:t>
            </a:r>
            <a:r>
              <a:rPr lang="en-CA" dirty="0" smtClean="0"/>
              <a:t>ist lost at least half their populations in just four decades.” Audubon Society </a:t>
            </a:r>
          </a:p>
          <a:p>
            <a:pPr>
              <a:buNone/>
            </a:pPr>
            <a:r>
              <a:rPr lang="en-CA" sz="2100" dirty="0" smtClean="0">
                <a:hlinkClick r:id="rId2"/>
              </a:rPr>
              <a:t>http://birds.audubon.org/common-birds-decline</a:t>
            </a:r>
            <a:r>
              <a:rPr lang="en-CA" sz="2100" dirty="0" smtClean="0"/>
              <a:t>   Accessed 11 January 2014</a:t>
            </a:r>
          </a:p>
          <a:p>
            <a:endParaRPr lang="en-CA" dirty="0" smtClean="0"/>
          </a:p>
          <a:p>
            <a:r>
              <a:rPr lang="en-CA" dirty="0" smtClean="0"/>
              <a:t>Human activity also affects wildlife in less densely populated areas, e.g., drilling for oil, pipelines, pollution</a:t>
            </a:r>
            <a:br>
              <a:rPr lang="en-CA" dirty="0" smtClean="0"/>
            </a:br>
            <a:endParaRPr lang="en-CA" dirty="0" smtClean="0"/>
          </a:p>
          <a:p>
            <a:r>
              <a:rPr lang="en-CA" dirty="0" smtClean="0"/>
              <a:t>Colony collapse disorder of honey bees is probably driven by human activity, e.g., through wide use of pesticides </a:t>
            </a:r>
          </a:p>
          <a:p>
            <a:endParaRPr lang="en-CA"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Autofit/>
          </a:bodyPr>
          <a:lstStyle/>
          <a:p>
            <a:r>
              <a:rPr lang="en-CA" sz="4000" dirty="0" smtClean="0"/>
              <a:t/>
            </a:r>
            <a:br>
              <a:rPr lang="en-CA" sz="4000" dirty="0" smtClean="0"/>
            </a:br>
            <a:r>
              <a:rPr lang="en-CA" sz="4000" dirty="0" smtClean="0"/>
              <a:t>Cost benefit analysis of mass immigration:</a:t>
            </a:r>
            <a:r>
              <a:rPr lang="en-CA" sz="3600" dirty="0" smtClean="0"/>
              <a:t> </a:t>
            </a:r>
            <a:br>
              <a:rPr lang="en-CA" sz="3600" dirty="0" smtClean="0"/>
            </a:br>
            <a:endParaRPr lang="en-CA" sz="3600"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lnSpcReduction="10000"/>
          </a:bodyPr>
          <a:lstStyle/>
          <a:p>
            <a:r>
              <a:rPr lang="en-CA" dirty="0" smtClean="0"/>
              <a:t>Measurements accepted by mainstream economists show no net economic benefit </a:t>
            </a:r>
          </a:p>
          <a:p>
            <a:r>
              <a:rPr lang="en-CA" dirty="0" smtClean="0"/>
              <a:t>They do show a large redistribution of wealth from poor to rich</a:t>
            </a:r>
          </a:p>
          <a:p>
            <a:r>
              <a:rPr lang="en-CA" dirty="0" smtClean="0"/>
              <a:t>Mainstream economists believe that there CAN be infinite growth on a finite planet and that there are substitutes for everything</a:t>
            </a:r>
          </a:p>
          <a:p>
            <a:r>
              <a:rPr lang="en-CA" dirty="0" smtClean="0"/>
              <a:t>Economists view human beings as one-dimensional consumers</a:t>
            </a:r>
            <a:endParaRPr lang="en-CA"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Autofit/>
          </a:bodyPr>
          <a:lstStyle/>
          <a:p>
            <a:r>
              <a:rPr lang="en-CA" sz="4000" dirty="0" smtClean="0"/>
              <a:t/>
            </a:r>
            <a:br>
              <a:rPr lang="en-CA" sz="4000" dirty="0" smtClean="0"/>
            </a:br>
            <a:r>
              <a:rPr lang="en-CA" sz="4000" dirty="0" smtClean="0"/>
              <a:t>Cost benefit analysis  (cont’d):</a:t>
            </a:r>
            <a:r>
              <a:rPr lang="en-CA" sz="3600" dirty="0" smtClean="0"/>
              <a:t> </a:t>
            </a:r>
            <a:br>
              <a:rPr lang="en-CA" sz="3600" dirty="0" smtClean="0"/>
            </a:br>
            <a:endParaRPr lang="en-CA" sz="3600"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lnSpcReduction="10000"/>
          </a:bodyPr>
          <a:lstStyle/>
          <a:p>
            <a:pPr>
              <a:buNone/>
            </a:pPr>
            <a:r>
              <a:rPr lang="en-CA" dirty="0" smtClean="0"/>
              <a:t>Mainstream economists don’t assign any cost to: </a:t>
            </a:r>
          </a:p>
          <a:p>
            <a:r>
              <a:rPr lang="en-CA" dirty="0" smtClean="0"/>
              <a:t>The loss of natural capital that we got for free and which is irreplaceable: farmland, fertile soil, non-polluted air and water, biodiversity</a:t>
            </a:r>
          </a:p>
          <a:p>
            <a:r>
              <a:rPr lang="en-CA" dirty="0" smtClean="0"/>
              <a:t>Declining quality of life from loss of natural habitat and </a:t>
            </a:r>
            <a:r>
              <a:rPr lang="en-CA" dirty="0" err="1" smtClean="0"/>
              <a:t>greenspace</a:t>
            </a:r>
            <a:r>
              <a:rPr lang="en-CA" dirty="0" smtClean="0"/>
              <a:t>, air quality, noise, amount of time spend commuting….</a:t>
            </a:r>
          </a:p>
          <a:p>
            <a:r>
              <a:rPr lang="en-CA" dirty="0" smtClean="0"/>
              <a:t>Cultural conflicts and social fragmentation due to insufficient assimilation</a:t>
            </a:r>
            <a:endParaRPr lang="en-C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r>
              <a:rPr lang="en-CA" b="1" dirty="0"/>
              <a:t>W</a:t>
            </a:r>
            <a:r>
              <a:rPr lang="en-CA" b="1" dirty="0" smtClean="0"/>
              <a:t>hy we’re really doing it</a:t>
            </a:r>
            <a:endParaRPr lang="en-CA" b="1"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lstStyle/>
          <a:p>
            <a:pPr>
              <a:buNone/>
            </a:pPr>
            <a:endParaRPr lang="en-US" b="1" dirty="0" smtClean="0"/>
          </a:p>
          <a:p>
            <a:pPr algn="ctr">
              <a:buNone/>
            </a:pPr>
            <a:r>
              <a:rPr lang="en-US" dirty="0" smtClean="0"/>
              <a:t>McDougall </a:t>
            </a:r>
            <a:r>
              <a:rPr lang="en-US" dirty="0"/>
              <a:t>wins battle to increase immigration Minister sees new source of voters for Conservatives</a:t>
            </a:r>
            <a:endParaRPr lang="en-CA" dirty="0"/>
          </a:p>
          <a:p>
            <a:pPr algn="ctr">
              <a:buNone/>
            </a:pPr>
            <a:r>
              <a:rPr lang="en-US" sz="2800" i="1" dirty="0"/>
              <a:t>HUGH WINSOR</a:t>
            </a:r>
            <a:r>
              <a:rPr lang="en-US" sz="2800" dirty="0"/>
              <a:t>. </a:t>
            </a:r>
            <a:r>
              <a:rPr lang="en-US" sz="2800" b="1" dirty="0">
                <a:hlinkClick r:id="rId2"/>
              </a:rPr>
              <a:t>The Globe and Mail</a:t>
            </a:r>
            <a:r>
              <a:rPr lang="en-US" sz="2800" dirty="0"/>
              <a:t>. Toronto, Ont.: </a:t>
            </a:r>
            <a:endParaRPr lang="en-US" sz="2800" dirty="0" smtClean="0"/>
          </a:p>
          <a:p>
            <a:pPr algn="ctr">
              <a:buNone/>
            </a:pPr>
            <a:r>
              <a:rPr lang="en-US" sz="2800" dirty="0" smtClean="0">
                <a:hlinkClick r:id="rId3"/>
              </a:rPr>
              <a:t>Oct </a:t>
            </a:r>
            <a:r>
              <a:rPr lang="en-US" sz="2800" dirty="0">
                <a:hlinkClick r:id="rId3"/>
              </a:rPr>
              <a:t>24, 1990</a:t>
            </a:r>
            <a:r>
              <a:rPr lang="en-US" sz="2800" dirty="0"/>
              <a:t>. pg. A.1</a:t>
            </a:r>
            <a:endParaRPr lang="en-CA" sz="2800" dirty="0"/>
          </a:p>
          <a:p>
            <a:endParaRPr lang="en-CA"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Autofit/>
          </a:bodyPr>
          <a:lstStyle/>
          <a:p>
            <a:r>
              <a:rPr lang="en-CA" sz="3600" dirty="0" smtClean="0"/>
              <a:t>Cost benefit analysis of mass immigration: </a:t>
            </a:r>
            <a:br>
              <a:rPr lang="en-CA" sz="3600" dirty="0" smtClean="0"/>
            </a:br>
            <a:r>
              <a:rPr lang="en-CA" sz="3600" dirty="0" smtClean="0"/>
              <a:t>What benefits? What costs?</a:t>
            </a:r>
            <a:endParaRPr lang="en-CA" sz="3600"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lnSpcReduction="10000"/>
          </a:bodyPr>
          <a:lstStyle/>
          <a:p>
            <a:r>
              <a:rPr lang="en-CA" dirty="0" smtClean="0"/>
              <a:t>Policy driven not so much by “what are the benefits?” as “</a:t>
            </a:r>
            <a:r>
              <a:rPr lang="en-CA" b="1" dirty="0" smtClean="0"/>
              <a:t>Who benefits?”</a:t>
            </a:r>
          </a:p>
          <a:p>
            <a:r>
              <a:rPr lang="en-CA" dirty="0" smtClean="0"/>
              <a:t>Benefits go the few, costs are shared by all</a:t>
            </a:r>
          </a:p>
          <a:p>
            <a:r>
              <a:rPr lang="en-CA" dirty="0" smtClean="0"/>
              <a:t>Examples of beneficiaries of growth: bankers (more mortgages), developers, business that can use cheap labour</a:t>
            </a:r>
          </a:p>
          <a:p>
            <a:r>
              <a:rPr lang="en-CA" dirty="0" smtClean="0"/>
              <a:t>Tim Horton’s and McDonald’s restaurants were 2 of top 3 users of Temporary Foreign Workers</a:t>
            </a:r>
            <a:endParaRPr lang="en-CA"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836712"/>
            <a:ext cx="7632848" cy="4955203"/>
          </a:xfrm>
          <a:prstGeom prst="rect">
            <a:avLst/>
          </a:prstGeo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CA" sz="2000" dirty="0" smtClean="0"/>
              <a:t>The beneficiaries of growth have more power and influence than most people and more access to the media to support their message:</a:t>
            </a:r>
          </a:p>
          <a:p>
            <a:endParaRPr lang="en-CA" sz="2000" dirty="0" smtClean="0"/>
          </a:p>
          <a:p>
            <a:pPr algn="ctr"/>
            <a:r>
              <a:rPr lang="en-CA" sz="2400" dirty="0" smtClean="0">
                <a:solidFill>
                  <a:srgbClr val="0070C0"/>
                </a:solidFill>
              </a:rPr>
              <a:t>Growth is good, growth is great, growth is the solution to every problem (even the ones it creates)</a:t>
            </a:r>
          </a:p>
          <a:p>
            <a:endParaRPr lang="en-CA" sz="2000" dirty="0" smtClean="0"/>
          </a:p>
          <a:p>
            <a:r>
              <a:rPr lang="en-CA" sz="2000" dirty="0" smtClean="0"/>
              <a:t>Cheap labour, mass immigration, open borders etc. serve corporate interests but not the interests of most people and certainly not any non-human life forms (except for our colonic </a:t>
            </a:r>
            <a:r>
              <a:rPr lang="en-CA" sz="2000" dirty="0" err="1" smtClean="0"/>
              <a:t>microflora</a:t>
            </a:r>
            <a:r>
              <a:rPr lang="en-CA" sz="2000" dirty="0" smtClean="0"/>
              <a:t> and mosquitoes)</a:t>
            </a:r>
          </a:p>
          <a:p>
            <a:endParaRPr lang="en-CA" sz="2000" dirty="0" smtClean="0"/>
          </a:p>
          <a:p>
            <a:r>
              <a:rPr lang="en-CA" sz="2000" dirty="0" smtClean="0"/>
              <a:t>We must come out from under the thrall of the economic priesthood that promotes the doctrine of Holy Growth</a:t>
            </a:r>
          </a:p>
          <a:p>
            <a:endParaRPr lang="en-CA" sz="2000" dirty="0" smtClean="0"/>
          </a:p>
          <a:p>
            <a:pPr algn="ctr"/>
            <a:r>
              <a:rPr lang="en-CA" sz="2800" dirty="0" smtClean="0">
                <a:solidFill>
                  <a:srgbClr val="0070C0"/>
                </a:solidFill>
              </a:rPr>
              <a:t>The God of  Growth is a false god.</a:t>
            </a:r>
            <a:endParaRPr lang="en-CA" sz="2800" dirty="0">
              <a:solidFill>
                <a:srgbClr val="0070C0"/>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4" descr="https://encrypted-tbn3.gstatic.com/images?q=tbn:ANd9GcRmTdpLngdvY93JwHyPr8eZ5vnCb7GreC-ZtYoIv5lKGy5hAwDy">
            <a:hlinkClick r:id="rId2"/>
          </p:cNvPr>
          <p:cNvPicPr>
            <a:picLocks noChangeAspect="1" noChangeArrowheads="1"/>
          </p:cNvPicPr>
          <p:nvPr/>
        </p:nvPicPr>
        <p:blipFill>
          <a:blip r:embed="rId3" cstate="print"/>
          <a:srcRect/>
          <a:stretch>
            <a:fillRect/>
          </a:stretch>
        </p:blipFill>
        <p:spPr bwMode="auto">
          <a:xfrm>
            <a:off x="1187624" y="3068960"/>
            <a:ext cx="4572000" cy="2743200"/>
          </a:xfrm>
          <a:prstGeom prst="rect">
            <a:avLst/>
          </a:prstGeom>
          <a:noFill/>
        </p:spPr>
      </p:pic>
      <p:sp>
        <p:nvSpPr>
          <p:cNvPr id="102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CA"/>
          </a:p>
        </p:txBody>
      </p:sp>
      <p:sp>
        <p:nvSpPr>
          <p:cNvPr id="1028" name="Rectangle 4"/>
          <p:cNvSpPr>
            <a:spLocks noChangeArrowheads="1"/>
          </p:cNvSpPr>
          <p:nvPr/>
        </p:nvSpPr>
        <p:spPr bwMode="auto">
          <a:xfrm>
            <a:off x="0" y="2114550"/>
            <a:ext cx="9144000" cy="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endParaRPr lang="en-CA"/>
          </a:p>
        </p:txBody>
      </p:sp>
      <p:sp>
        <p:nvSpPr>
          <p:cNvPr id="1029" name="Rectangle 5"/>
          <p:cNvSpPr>
            <a:spLocks noChangeArrowheads="1"/>
          </p:cNvSpPr>
          <p:nvPr/>
        </p:nvSpPr>
        <p:spPr bwMode="auto">
          <a:xfrm>
            <a:off x="0" y="3267075"/>
            <a:ext cx="9144000" cy="0"/>
          </a:xfrm>
          <a:prstGeom prst="rect">
            <a:avLst/>
          </a:prstGeom>
          <a:solidFill>
            <a:srgbClr val="F1F1F1"/>
          </a:solidFill>
          <a:ln w="9525">
            <a:noFill/>
            <a:miter lim="800000"/>
            <a:headEnd/>
            <a:tailEnd/>
          </a:ln>
          <a:effectLst/>
        </p:spPr>
        <p:txBody>
          <a:bodyPr vert="horz" wrap="non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TextBox 6"/>
          <p:cNvSpPr txBox="1"/>
          <p:nvPr/>
        </p:nvSpPr>
        <p:spPr>
          <a:xfrm>
            <a:off x="323528" y="836712"/>
            <a:ext cx="8424936" cy="1015663"/>
          </a:xfrm>
          <a:prstGeom prst="rect">
            <a:avLst/>
          </a:prstGeo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r>
              <a:rPr lang="en-CA" sz="2000" dirty="0" smtClean="0"/>
              <a:t>Growth can’t go on forever on a finite planet, or in a finite country.</a:t>
            </a:r>
          </a:p>
          <a:p>
            <a:r>
              <a:rPr lang="en-CA" sz="2000" dirty="0" smtClean="0"/>
              <a:t>Growth and human activities are having an impact on Canada’s resources:</a:t>
            </a:r>
          </a:p>
          <a:p>
            <a:r>
              <a:rPr lang="en-CA" sz="2000" dirty="0" smtClean="0"/>
              <a:t>cod fishery, salmon fisheries, boreal forest devastated by western pine beetle…</a:t>
            </a:r>
            <a:endParaRPr lang="en-CA" sz="2000" dirty="0"/>
          </a:p>
        </p:txBody>
      </p:sp>
      <p:pic>
        <p:nvPicPr>
          <p:cNvPr id="8" name="Picture 7" descr="https://encrypted-tbn1.gstatic.com/images?q=tbn:ANd9GcQ8YHmPpyCY1VnjCN_v_Ltwh9H10qQQzspnXB7IYdnvk6d-C6PC"/>
          <p:cNvPicPr/>
          <p:nvPr/>
        </p:nvPicPr>
        <p:blipFill>
          <a:blip r:embed="rId4" cstate="print"/>
          <a:srcRect l="-279" b="17330"/>
          <a:stretch>
            <a:fillRect/>
          </a:stretch>
        </p:blipFill>
        <p:spPr bwMode="auto">
          <a:xfrm>
            <a:off x="5508104" y="2996952"/>
            <a:ext cx="948519" cy="962167"/>
          </a:xfrm>
          <a:prstGeom prst="rect">
            <a:avLst/>
          </a:prstGeom>
          <a:solidFill>
            <a:schemeClr val="bg2">
              <a:lumMod val="90000"/>
            </a:schemeClr>
          </a:solidFill>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54162"/>
          </a:xfr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Autofit/>
          </a:bodyPr>
          <a:lstStyle/>
          <a:p>
            <a:r>
              <a:rPr lang="en-CA" sz="2800" dirty="0" smtClean="0"/>
              <a:t>Impact of growth examined in</a:t>
            </a:r>
            <a:r>
              <a:rPr lang="en-CA" sz="3200" dirty="0" smtClean="0"/>
              <a:t/>
            </a:r>
            <a:br>
              <a:rPr lang="en-CA" sz="3200" dirty="0" smtClean="0"/>
            </a:br>
            <a:r>
              <a:rPr lang="en-CA" sz="3200" dirty="0" smtClean="0"/>
              <a:t>Beaver Fever:</a:t>
            </a:r>
            <a:r>
              <a:rPr lang="en-CA" sz="3600" dirty="0" smtClean="0"/>
              <a:t/>
            </a:r>
            <a:br>
              <a:rPr lang="en-CA" sz="3600" dirty="0" smtClean="0"/>
            </a:br>
            <a:r>
              <a:rPr lang="en-CA" sz="2000" dirty="0" smtClean="0"/>
              <a:t>Special Canada issue of The Social Contract (Spring 2013)</a:t>
            </a:r>
            <a:endParaRPr lang="en-CA" sz="2000" dirty="0"/>
          </a:p>
        </p:txBody>
      </p:sp>
      <p:pic>
        <p:nvPicPr>
          <p:cNvPr id="56322" name="Picture 2" descr="C:\Users\Madeline\Desktop\Mady\PIC folder\Overloading Canada\Beaver fever 2 April 2013.jpg"/>
          <p:cNvPicPr>
            <a:picLocks noGrp="1" noChangeAspect="1" noChangeArrowheads="1"/>
          </p:cNvPicPr>
          <p:nvPr>
            <p:ph idx="1"/>
          </p:nvPr>
        </p:nvPicPr>
        <p:blipFill>
          <a:blip r:embed="rId2" cstate="print"/>
          <a:srcRect t="3814"/>
          <a:stretch>
            <a:fillRect/>
          </a:stretch>
        </p:blipFill>
        <p:spPr bwMode="auto">
          <a:xfrm>
            <a:off x="2842351" y="1772816"/>
            <a:ext cx="3459297" cy="4353347"/>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539552" y="1829982"/>
            <a:ext cx="7926139" cy="29546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en-US" dirty="0" smtClean="0"/>
          </a:p>
          <a:p>
            <a:pPr marL="0" marR="0" lvl="0" indent="0" algn="l" defTabSz="914400" rtl="0" eaLnBrk="1" fontAlgn="base" latinLnBrk="0" hangingPunct="1">
              <a:lnSpc>
                <a:spcPct val="100000"/>
              </a:lnSpc>
              <a:spcBef>
                <a:spcPct val="0"/>
              </a:spcBef>
              <a:spcAft>
                <a:spcPct val="0"/>
              </a:spcAft>
              <a:buClrTx/>
              <a:buSzTx/>
              <a:buFontTx/>
              <a:buNone/>
              <a:tabLst/>
            </a:pPr>
            <a:endParaRPr lang="en-US" dirty="0"/>
          </a:p>
          <a:p>
            <a:pPr marL="0" marR="0" lvl="0" indent="0" algn="l" defTabSz="914400" rtl="0" eaLnBrk="1" fontAlgn="base" latinLnBrk="0" hangingPunct="1">
              <a:lnSpc>
                <a:spcPct val="100000"/>
              </a:lnSpc>
              <a:spcBef>
                <a:spcPct val="0"/>
              </a:spcBef>
              <a:spcAft>
                <a:spcPct val="0"/>
              </a:spcAft>
              <a:buClrTx/>
              <a:buSzTx/>
              <a:buFontTx/>
              <a:buNone/>
              <a:tabLst/>
            </a:pPr>
            <a:endParaRPr lang="en-US" dirty="0" smtClean="0"/>
          </a:p>
          <a:p>
            <a:pPr marL="0" marR="0" lvl="0" indent="0" algn="l" defTabSz="914400" rtl="0" eaLnBrk="1" fontAlgn="base" latinLnBrk="0" hangingPunct="1">
              <a:lnSpc>
                <a:spcPct val="100000"/>
              </a:lnSpc>
              <a:spcBef>
                <a:spcPct val="0"/>
              </a:spcBef>
              <a:spcAft>
                <a:spcPct val="0"/>
              </a:spcAft>
              <a:buClrTx/>
              <a:buSzTx/>
              <a:buFontTx/>
              <a:buNone/>
              <a:tabLst/>
            </a:pPr>
            <a:endParaRPr lang="en-US" sz="2400" dirty="0" smtClean="0"/>
          </a:p>
          <a:p>
            <a:pPr lvl="0" fontAlgn="base">
              <a:spcBef>
                <a:spcPct val="0"/>
              </a:spcBef>
              <a:spcAft>
                <a:spcPct val="0"/>
              </a:spcAft>
            </a:pPr>
            <a:endParaRPr lang="en-US" dirty="0" smtClean="0"/>
          </a:p>
          <a:p>
            <a:pPr fontAlgn="base">
              <a:spcBef>
                <a:spcPct val="0"/>
              </a:spcBef>
              <a:spcAft>
                <a:spcPct val="0"/>
              </a:spcAft>
            </a:pPr>
            <a:endParaRPr lang="en-US" dirty="0"/>
          </a:p>
          <a:p>
            <a:pPr fontAlgn="base">
              <a:spcBef>
                <a:spcPct val="0"/>
              </a:spcBef>
              <a:spcAft>
                <a:spcPct val="0"/>
              </a:spcAft>
            </a:pPr>
            <a:endParaRPr lang="en-US" dirty="0" smtClean="0"/>
          </a:p>
          <a:p>
            <a:pPr fontAlgn="base">
              <a:spcBef>
                <a:spcPct val="0"/>
              </a:spcBef>
              <a:spcAft>
                <a:spcPct val="0"/>
              </a:spcAft>
            </a:pPr>
            <a:endParaRPr lang="en-US" dirty="0"/>
          </a:p>
          <a:p>
            <a:pPr fontAlgn="base">
              <a:spcBef>
                <a:spcPct val="0"/>
              </a:spcBef>
              <a:spcAft>
                <a:spcPct val="0"/>
              </a:spcAft>
            </a:pPr>
            <a:endParaRPr lang="en-US" dirty="0" smtClean="0"/>
          </a:p>
          <a:p>
            <a:pPr lvl="0" fontAlgn="base">
              <a:spcBef>
                <a:spcPct val="0"/>
              </a:spcBef>
              <a:spcAft>
                <a:spcPct val="0"/>
              </a:spcAft>
            </a:pPr>
            <a:endParaRPr lang="en-US" dirty="0"/>
          </a:p>
        </p:txBody>
      </p:sp>
      <p:sp>
        <p:nvSpPr>
          <p:cNvPr id="4" name="Rectangle 3"/>
          <p:cNvSpPr/>
          <p:nvPr/>
        </p:nvSpPr>
        <p:spPr>
          <a:xfrm>
            <a:off x="1187624" y="836712"/>
            <a:ext cx="6768752" cy="4893647"/>
          </a:xfrm>
          <a:prstGeom prst="rect">
            <a:avLst/>
          </a:prstGeo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a:spAutoFit/>
          </a:bodyPr>
          <a:lstStyle/>
          <a:p>
            <a:pPr lvl="0" fontAlgn="base">
              <a:spcBef>
                <a:spcPct val="0"/>
              </a:spcBef>
              <a:spcAft>
                <a:spcPct val="0"/>
              </a:spcAft>
            </a:pPr>
            <a:r>
              <a:rPr lang="en-US" sz="2400" dirty="0" smtClean="0"/>
              <a:t>“Immigration Minister Barbara McDougall has won a major cabinet battle by convincing her colleagues that increased immigration will be good for Canada economically and </a:t>
            </a:r>
            <a:r>
              <a:rPr lang="en-US" sz="2400" b="1" dirty="0" smtClean="0"/>
              <a:t>provide the Conservatives with a new source of voters</a:t>
            </a:r>
            <a:r>
              <a:rPr lang="en-US" sz="2400" dirty="0" smtClean="0"/>
              <a:t>, sources say.</a:t>
            </a:r>
          </a:p>
          <a:p>
            <a:pPr lvl="0" fontAlgn="base">
              <a:spcBef>
                <a:spcPct val="0"/>
              </a:spcBef>
              <a:spcAft>
                <a:spcPct val="0"/>
              </a:spcAft>
            </a:pPr>
            <a:endParaRPr lang="en-US" sz="2400" dirty="0" smtClean="0"/>
          </a:p>
          <a:p>
            <a:pPr fontAlgn="base">
              <a:spcBef>
                <a:spcPct val="0"/>
              </a:spcBef>
              <a:spcAft>
                <a:spcPct val="0"/>
              </a:spcAft>
            </a:pPr>
            <a:r>
              <a:rPr lang="en-US" sz="2400" dirty="0" smtClean="0"/>
              <a:t>“Despite concerns about the social and financial impact of increased immigration and doubts about the country’s ability to assimilate new arrivals at the current rate, Ms McDougall will announce tomorrow that </a:t>
            </a:r>
            <a:r>
              <a:rPr lang="en-US" sz="2400" b="1" dirty="0" smtClean="0">
                <a:solidFill>
                  <a:srgbClr val="FF0000"/>
                </a:solidFill>
              </a:rPr>
              <a:t>Canada will begin accepting up to 250,000 immigrants a year</a:t>
            </a:r>
            <a:r>
              <a:rPr lang="en-US" sz="2400" dirty="0" smtClean="0"/>
              <a:t>.”</a:t>
            </a:r>
          </a:p>
          <a:p>
            <a:pPr fontAlgn="base">
              <a:spcBef>
                <a:spcPct val="0"/>
              </a:spcBef>
              <a:spcAft>
                <a:spcPct val="0"/>
              </a:spcAft>
            </a:pPr>
            <a:r>
              <a:rPr lang="en-US" sz="2400" dirty="0" smtClean="0"/>
              <a:t>Globe and Mail, October 24, 1990</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980728"/>
            <a:ext cx="7416824" cy="4832092"/>
          </a:xfrm>
          <a:prstGeom prst="rect">
            <a:avLst/>
          </a:prstGeo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a:spAutoFit/>
          </a:bodyPr>
          <a:lstStyle/>
          <a:p>
            <a:pPr fontAlgn="base">
              <a:spcBef>
                <a:spcPct val="0"/>
              </a:spcBef>
              <a:spcAft>
                <a:spcPct val="0"/>
              </a:spcAft>
            </a:pPr>
            <a:r>
              <a:rPr lang="en-US" sz="2800" dirty="0" smtClean="0"/>
              <a:t>And we know the rest of the story. Prime Minister Brian Mulroney’s policy of mass immigration regardless of economic conditions was pursued by all his successors.</a:t>
            </a:r>
          </a:p>
          <a:p>
            <a:pPr fontAlgn="base">
              <a:spcBef>
                <a:spcPct val="0"/>
              </a:spcBef>
              <a:spcAft>
                <a:spcPct val="0"/>
              </a:spcAft>
            </a:pPr>
            <a:endParaRPr lang="en-US" sz="2800" dirty="0"/>
          </a:p>
          <a:p>
            <a:pPr fontAlgn="base">
              <a:spcBef>
                <a:spcPct val="0"/>
              </a:spcBef>
              <a:spcAft>
                <a:spcPct val="0"/>
              </a:spcAft>
            </a:pPr>
            <a:r>
              <a:rPr lang="en-US" sz="2800" dirty="0" smtClean="0"/>
              <a:t>And mass immigration is supported by national political parties that have not governed federally, the NDP and the Green Party. </a:t>
            </a:r>
          </a:p>
          <a:p>
            <a:pPr fontAlgn="base">
              <a:spcBef>
                <a:spcPct val="0"/>
              </a:spcBef>
              <a:spcAft>
                <a:spcPct val="0"/>
              </a:spcAft>
            </a:pPr>
            <a:endParaRPr lang="en-US" sz="2800" dirty="0"/>
          </a:p>
          <a:p>
            <a:pPr fontAlgn="base">
              <a:spcBef>
                <a:spcPct val="0"/>
              </a:spcBef>
              <a:spcAft>
                <a:spcPct val="0"/>
              </a:spcAft>
            </a:pPr>
            <a:r>
              <a:rPr lang="en-US" sz="2800" b="1" dirty="0" smtClean="0"/>
              <a:t>So it must be a great and well thought out policy, right?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90000"/>
          </a:bodyPr>
          <a:lstStyle/>
          <a:p>
            <a:r>
              <a:rPr lang="en-CA" dirty="0" smtClean="0"/>
              <a:t>US Commission on Population and the American Future, 1972</a:t>
            </a:r>
            <a:endParaRPr lang="en-CA"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chor="ctr"/>
          <a:lstStyle/>
          <a:p>
            <a:pPr>
              <a:buNone/>
            </a:pPr>
            <a:r>
              <a:rPr lang="en-CA" dirty="0" smtClean="0"/>
              <a:t>"We have looked for, and have not found, any convincing argument for continued national population growth. The health of our economy does not depend on it. The vitality of business does not depend on it. The welfare of the average person does not depend on it." </a:t>
            </a:r>
            <a:endParaRPr lang="en-C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Autofit/>
          </a:bodyPr>
          <a:lstStyle/>
          <a:p>
            <a:r>
              <a:rPr lang="en-CA" sz="2800" b="1" dirty="0" smtClean="0"/>
              <a:t>Science Council of Canada Report No. 25, “Population, Technology and Resources“, 1976</a:t>
            </a:r>
            <a:endParaRPr lang="en-CA" sz="2800" b="1" dirty="0"/>
          </a:p>
        </p:txBody>
      </p:sp>
      <p:sp>
        <p:nvSpPr>
          <p:cNvPr id="3" name="Content Placeholder 2"/>
          <p:cNvSpPr>
            <a:spLocks noGrp="1"/>
          </p:cNvSpPr>
          <p:nvPr>
            <p:ph idx="1"/>
          </p:nvPr>
        </p:nvSpPr>
        <p:spPr>
          <a:xfrm>
            <a:off x="251520" y="1600200"/>
            <a:ext cx="8496944" cy="4525963"/>
          </a:xfr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Autofit/>
          </a:bodyPr>
          <a:lstStyle/>
          <a:p>
            <a:pPr>
              <a:buNone/>
            </a:pPr>
            <a:r>
              <a:rPr lang="en-CA" sz="2800" dirty="0" smtClean="0"/>
              <a:t>“The Report draws attention to the way </a:t>
            </a:r>
            <a:r>
              <a:rPr lang="en-CA" sz="2800" dirty="0" smtClean="0">
                <a:solidFill>
                  <a:srgbClr val="FF0000"/>
                </a:solidFill>
              </a:rPr>
              <a:t>a rapidly growing population would exacerbate the stresses caused by existing patterns of production and consumption</a:t>
            </a:r>
            <a:r>
              <a:rPr lang="en-CA" sz="2800" dirty="0" smtClean="0"/>
              <a:t>. It notes the probability of greatly increased pressures on Canada’s urban areas, transportation systems and related social and political institutions. Uncertainty about the extent of non-renewable—especially energy — resources is noted, and the potentially adverse effects of climatic fluctuation on Canada’s renewable resource base is considered.” </a:t>
            </a:r>
            <a:endParaRPr lang="en-CA"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Autofit/>
          </a:bodyPr>
          <a:lstStyle/>
          <a:p>
            <a:r>
              <a:rPr lang="en-CA" sz="3200" b="1" dirty="0" smtClean="0"/>
              <a:t>Intelligence Advisory Committee confidential report to the Privy Council, 1991 </a:t>
            </a:r>
            <a:endParaRPr lang="en-CA" sz="3200" b="1" dirty="0"/>
          </a:p>
        </p:txBody>
      </p:sp>
      <p:sp>
        <p:nvSpPr>
          <p:cNvPr id="3" name="Content Placeholder 2"/>
          <p:cNvSpPr>
            <a:spLocks noGrp="1"/>
          </p:cNvSpPr>
          <p:nvPr>
            <p:ph idx="1"/>
          </p:nvPr>
        </p:nvSpPr>
        <p:spPr>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a:normAutofit fontScale="85000" lnSpcReduction="10000"/>
          </a:bodyPr>
          <a:lstStyle/>
          <a:p>
            <a:r>
              <a:rPr lang="en-CA" dirty="0" smtClean="0"/>
              <a:t>“Controlling population growth is crucial to addressing most environmental problems, including global warming.” </a:t>
            </a:r>
          </a:p>
          <a:p>
            <a:r>
              <a:rPr lang="en-CA" dirty="0" smtClean="0"/>
              <a:t>“It is, because of its harsh climate and long distances, the most energy-intensive of the free-market industrialized nations. Canada is endowed with vast water resources, but with 90 percent of its population concentrated within a band up to 100 miles of the USA border, water resources in these areas are already being utilized to their fullest. Polluted water has become an everyday concern.” </a:t>
            </a:r>
            <a:endParaRPr lang="en-CA"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1000</TotalTime>
  <Words>3015</Words>
  <Application>Microsoft Office PowerPoint</Application>
  <PresentationFormat>On-screen Show (4:3)</PresentationFormat>
  <Paragraphs>221</Paragraphs>
  <Slides>43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43</vt:i4>
      </vt:variant>
    </vt:vector>
  </HeadingPairs>
  <TitlesOfParts>
    <vt:vector size="47" baseType="lpstr">
      <vt:lpstr>Arial</vt:lpstr>
      <vt:lpstr>Calibri</vt:lpstr>
      <vt:lpstr>Wingdings</vt:lpstr>
      <vt:lpstr>Office Theme</vt:lpstr>
      <vt:lpstr>PowerPoint Presentation</vt:lpstr>
      <vt:lpstr>What we’re doing</vt:lpstr>
      <vt:lpstr>Why we say we’re doing it</vt:lpstr>
      <vt:lpstr>Why we’re really doing it</vt:lpstr>
      <vt:lpstr>PowerPoint Presentation</vt:lpstr>
      <vt:lpstr>PowerPoint Presentation</vt:lpstr>
      <vt:lpstr>US Commission on Population and the American Future, 1972</vt:lpstr>
      <vt:lpstr>Science Council of Canada Report No. 25, “Population, Technology and Resources“, 1976</vt:lpstr>
      <vt:lpstr>Intelligence Advisory Committee confidential report to the Privy Council, 1991 </vt:lpstr>
      <vt:lpstr>Intelligence Advisory Committee confidential report to the Privy Council (cont’d) </vt:lpstr>
      <vt:lpstr> But hasn’t a growing population benefitted Canada economically? </vt:lpstr>
      <vt:lpstr>Economic benefits of Canada’s population growth (cont’d)</vt:lpstr>
      <vt:lpstr>Economic benefits of Canada’s population growth (cont’d)</vt:lpstr>
      <vt:lpstr>PowerPoint Presentation</vt:lpstr>
      <vt:lpstr>How about that aging population?</vt:lpstr>
      <vt:lpstr>Aging population (cont’d)</vt:lpstr>
      <vt:lpstr>Some facts that the growth boosters haven’t considered</vt:lpstr>
      <vt:lpstr>What growth boosters haven’t considered (cont’d)</vt:lpstr>
      <vt:lpstr>UK House of Lords  Select Committee on Economic Affairs</vt:lpstr>
      <vt:lpstr>PowerPoint Presentation</vt:lpstr>
      <vt:lpstr>Shilling for more growth:</vt:lpstr>
      <vt:lpstr>Shilling for more growth (cont’d):</vt:lpstr>
      <vt:lpstr>We should send growthists to live in all those vast open spaces</vt:lpstr>
      <vt:lpstr>Cost of population growth: Farmland</vt:lpstr>
      <vt:lpstr>Cost of growth: Farmland (cont’d)</vt:lpstr>
      <vt:lpstr>Cost of growth: Water</vt:lpstr>
      <vt:lpstr>PowerPoint Presentation</vt:lpstr>
      <vt:lpstr>Cost of growth: Water (cont’d)</vt:lpstr>
      <vt:lpstr>Cost of growth: Urban living</vt:lpstr>
      <vt:lpstr>PowerPoint Presentation</vt:lpstr>
      <vt:lpstr>Cost of growth: Infrastructure</vt:lpstr>
      <vt:lpstr>Cost of growth: Infrastructure (cont’d) </vt:lpstr>
      <vt:lpstr>Cost of growth: Biodiversity</vt:lpstr>
      <vt:lpstr>Cost of growth: Biodiversity (cont’d)</vt:lpstr>
      <vt:lpstr>Cost of growth: Biodiversity (cont’d)</vt:lpstr>
      <vt:lpstr>Cost of growth: Biodiversity (cont’d)</vt:lpstr>
      <vt:lpstr>Cost of growth: Biodiversity (cont’d)</vt:lpstr>
      <vt:lpstr> Cost benefit analysis of mass immigration:  </vt:lpstr>
      <vt:lpstr> Cost benefit analysis  (cont’d):  </vt:lpstr>
      <vt:lpstr>Cost benefit analysis of mass immigration:  What benefits? What costs?</vt:lpstr>
      <vt:lpstr>PowerPoint Presentation</vt:lpstr>
      <vt:lpstr>PowerPoint Presentation</vt:lpstr>
      <vt:lpstr>Impact of growth examined in Beaver Fever: Special Canada issue of The Social Contract (Spring 2013)</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Madeline</dc:creator>
  <cp:lastModifiedBy>Microsoft account</cp:lastModifiedBy>
  <cp:revision>125</cp:revision>
  <dcterms:created xsi:type="dcterms:W3CDTF">2014-01-06T05:54:01Z</dcterms:created>
  <dcterms:modified xsi:type="dcterms:W3CDTF">2014-03-15T17:22:17Z</dcterms:modified>
</cp:coreProperties>
</file>